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7"/>
  </p:notesMasterIdLst>
  <p:sldIdLst>
    <p:sldId id="257" r:id="rId3"/>
    <p:sldId id="341" r:id="rId4"/>
    <p:sldId id="259" r:id="rId5"/>
    <p:sldId id="322" r:id="rId6"/>
    <p:sldId id="318" r:id="rId7"/>
    <p:sldId id="317" r:id="rId8"/>
    <p:sldId id="319" r:id="rId9"/>
    <p:sldId id="316" r:id="rId10"/>
    <p:sldId id="403" r:id="rId11"/>
    <p:sldId id="404" r:id="rId12"/>
    <p:sldId id="326" r:id="rId13"/>
    <p:sldId id="377" r:id="rId14"/>
    <p:sldId id="401" r:id="rId15"/>
    <p:sldId id="378" r:id="rId16"/>
    <p:sldId id="260" r:id="rId17"/>
    <p:sldId id="393" r:id="rId18"/>
    <p:sldId id="325" r:id="rId19"/>
    <p:sldId id="402" r:id="rId20"/>
    <p:sldId id="327" r:id="rId21"/>
    <p:sldId id="364" r:id="rId22"/>
    <p:sldId id="380" r:id="rId23"/>
    <p:sldId id="381" r:id="rId24"/>
    <p:sldId id="382" r:id="rId25"/>
    <p:sldId id="328" r:id="rId26"/>
    <p:sldId id="406" r:id="rId27"/>
    <p:sldId id="329" r:id="rId28"/>
    <p:sldId id="379" r:id="rId29"/>
    <p:sldId id="330" r:id="rId30"/>
    <p:sldId id="346" r:id="rId31"/>
    <p:sldId id="331" r:id="rId32"/>
    <p:sldId id="409" r:id="rId33"/>
    <p:sldId id="332" r:id="rId34"/>
    <p:sldId id="395" r:id="rId35"/>
    <p:sldId id="333" r:id="rId36"/>
    <p:sldId id="352" r:id="rId37"/>
    <p:sldId id="389" r:id="rId38"/>
    <p:sldId id="354" r:id="rId39"/>
    <p:sldId id="407" r:id="rId40"/>
    <p:sldId id="408" r:id="rId41"/>
    <p:sldId id="392" r:id="rId42"/>
    <p:sldId id="412" r:id="rId43"/>
    <p:sldId id="411" r:id="rId44"/>
    <p:sldId id="410" r:id="rId45"/>
    <p:sldId id="273" r:id="rId4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68B"/>
    <a:srgbClr val="93C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Administrativa\Downloads\CONCEJO%20MAYO%202024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Administrativa\Downloads\CONCEJO%20MAYO%202024%20(3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2024\SGC%20VIGENCIA%202024\APOYO%20DIR%20ADM\PRESENTACI&#211;N%20CONSEJO\CONSEJO%20JUNIO\OJO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\SGC%20VIGENCIA%202024\APOYO%20DIR%20ADM\PRESENTACI&#211;N%20CONSEJO\CONSEJO%20JUNIO\OJ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D:\2024\SGC%20VIGENCIA%202024\APOYO%20DIR%20ADM\PRESENTACI&#211;N%20CONSEJO\CONSEJO%20JUNIO\OJO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alidad\2024\SGC%20VIGENCIA%202024\APOYO%20DIR%20ADM\PRESENTACI&#211;N%20CONSEJO\CONSEJO%20JUNIO\FACTURAS\Incremento%20tarifari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alidad\2024\SGC%20VIGENCIA%202024\APOYO%20DIR%20ADM\PRESENTACI&#211;N%20CONSEJO\CONSEJO%20JUNIO\FACTURAS\Incremento%20tarifario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calidad\2024\SGC%20VIGENCIA%202024\APOYO%20DIR%20ADM\PRESENTACI&#211;N%20CONSEJO\CONSEJO%20JUNIO\FACTURAS\Incremento%20tarifario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2060"/>
                </a:solidFill>
              </a:rPr>
              <a:t>TOTAL CONTRATOS POR NATURALEZA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'ADMINIISTRATIVO Y COMERCIAL'!$B$32</c:f>
              <c:strCache>
                <c:ptCount val="1"/>
                <c:pt idx="0">
                  <c:v>CANTIDAD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'ADMINIISTRATIVO Y COMERCIAL'!$C$31:$H$31</c:f>
              <c:strCache>
                <c:ptCount val="6"/>
                <c:pt idx="0">
                  <c:v>CPS</c:v>
                </c:pt>
                <c:pt idx="1">
                  <c:v>CS</c:v>
                </c:pt>
                <c:pt idx="2">
                  <c:v>CM</c:v>
                </c:pt>
                <c:pt idx="3">
                  <c:v>CA</c:v>
                </c:pt>
                <c:pt idx="4">
                  <c:v>CSG</c:v>
                </c:pt>
                <c:pt idx="5">
                  <c:v>OC</c:v>
                </c:pt>
              </c:strCache>
            </c:strRef>
          </c:cat>
          <c:val>
            <c:numRef>
              <c:f>'ADMINIISTRATIVO Y COMERCIAL'!$C$32:$H$32</c:f>
              <c:numCache>
                <c:formatCode>General</c:formatCode>
                <c:ptCount val="6"/>
                <c:pt idx="0">
                  <c:v>32</c:v>
                </c:pt>
                <c:pt idx="1">
                  <c:v>10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E5-4168-A1D9-547AAA82E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59610368"/>
        <c:axId val="559609288"/>
      </c:barChart>
      <c:catAx>
        <c:axId val="55961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59609288"/>
        <c:crosses val="autoZero"/>
        <c:auto val="1"/>
        <c:lblAlgn val="ctr"/>
        <c:lblOffset val="100"/>
        <c:noMultiLvlLbl val="0"/>
      </c:catAx>
      <c:valAx>
        <c:axId val="559609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59610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baseline="0" dirty="0">
                <a:solidFill>
                  <a:srgbClr val="002060"/>
                </a:solidFill>
              </a:rPr>
              <a:t>VALOR TOTAL CONTRATADO POR NATURALEZA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'ADMINIISTRATIVO Y COMERCIAL'!$J$6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'ADMINIISTRATIVO Y COMERCIAL'!$K$5:$P$5</c:f>
              <c:strCache>
                <c:ptCount val="6"/>
                <c:pt idx="0">
                  <c:v>CPS</c:v>
                </c:pt>
                <c:pt idx="1">
                  <c:v>CS</c:v>
                </c:pt>
                <c:pt idx="2">
                  <c:v>CM</c:v>
                </c:pt>
                <c:pt idx="3">
                  <c:v>CA</c:v>
                </c:pt>
                <c:pt idx="4">
                  <c:v>CSG</c:v>
                </c:pt>
                <c:pt idx="5">
                  <c:v>OC</c:v>
                </c:pt>
              </c:strCache>
            </c:strRef>
          </c:cat>
          <c:val>
            <c:numRef>
              <c:f>'ADMINIISTRATIVO Y COMERCIAL'!$K$6:$P$6</c:f>
              <c:numCache>
                <c:formatCode>"$"#,##0_);[Red]\("$"#,##0\)</c:formatCode>
                <c:ptCount val="6"/>
                <c:pt idx="0">
                  <c:v>1956359832</c:v>
                </c:pt>
                <c:pt idx="1">
                  <c:v>1159321200</c:v>
                </c:pt>
                <c:pt idx="2">
                  <c:v>875000000</c:v>
                </c:pt>
                <c:pt idx="3">
                  <c:v>19919000</c:v>
                </c:pt>
                <c:pt idx="4">
                  <c:v>61098782</c:v>
                </c:pt>
                <c:pt idx="5">
                  <c:v>97797235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45-46B4-9655-4F86F2D5F2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98044600"/>
        <c:axId val="498044960"/>
      </c:barChart>
      <c:catAx>
        <c:axId val="49804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8044960"/>
        <c:crosses val="autoZero"/>
        <c:auto val="1"/>
        <c:lblAlgn val="ctr"/>
        <c:lblOffset val="100"/>
        <c:noMultiLvlLbl val="0"/>
      </c:catAx>
      <c:valAx>
        <c:axId val="498044960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498044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905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u="none" strike="noStrike" kern="1200" cap="all" baseline="0" dirty="0">
                <a:solidFill>
                  <a:srgbClr val="03468B"/>
                </a:solidFill>
              </a:rPr>
              <a:t>TIPO DE PRESENTACIÓN DE LAS SOLICITUDES</a:t>
            </a:r>
          </a:p>
          <a:p>
            <a:pPr>
              <a:defRPr/>
            </a:pPr>
            <a:r>
              <a:rPr lang="en-US" sz="2400" b="1" i="0" u="none" strike="noStrike" kern="1200" cap="all" baseline="0" dirty="0">
                <a:solidFill>
                  <a:srgbClr val="03468B"/>
                </a:solidFill>
              </a:rPr>
              <a:t>(</a:t>
            </a:r>
            <a:r>
              <a:rPr lang="en-US" sz="2400" b="1" i="0" u="none" strike="noStrike" kern="1200" cap="all" baseline="0" dirty="0" err="1">
                <a:solidFill>
                  <a:srgbClr val="03468B"/>
                </a:solidFill>
              </a:rPr>
              <a:t>Enero</a:t>
            </a:r>
            <a:r>
              <a:rPr lang="en-US" sz="2400" b="1" i="0" u="none" strike="noStrike" kern="1200" cap="all" baseline="0" dirty="0">
                <a:solidFill>
                  <a:srgbClr val="03468B"/>
                </a:solidFill>
              </a:rPr>
              <a:t> a MAYO 2024)</a:t>
            </a:r>
          </a:p>
        </c:rich>
      </c:tx>
      <c:layout>
        <c:manualLayout>
          <c:xMode val="edge"/>
          <c:yMode val="edge"/>
          <c:x val="0.200420161087459"/>
          <c:y val="4.24195065092199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974197054482113E-2"/>
          <c:y val="0.2924163708398903"/>
          <c:w val="0.73062297197027581"/>
          <c:h val="0.69794329300948488"/>
        </c:manualLayout>
      </c:layout>
      <c:pie3DChart>
        <c:varyColors val="1"/>
        <c:ser>
          <c:idx val="0"/>
          <c:order val="0"/>
          <c:tx>
            <c:strRef>
              <c:f>'ING JAVIER'!$C$2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027-4D08-B2FF-6BB107ACEF9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027-4D08-B2FF-6BB107ACEF9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027-4D08-B2FF-6BB107ACEF92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027-4D08-B2FF-6BB107ACEF92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rgbClr val="70AD47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7027-4D08-B2FF-6BB107ACEF92}"/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>
                  <a:solidFill>
                    <a:srgbClr val="70AD47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7027-4D08-B2FF-6BB107ACEF92}"/>
                </c:ext>
              </c:extLst>
            </c:dLbl>
            <c:dLbl>
              <c:idx val="2"/>
              <c:spPr>
                <a:solidFill>
                  <a:sysClr val="window" lastClr="FFFFFF"/>
                </a:solidFill>
                <a:ln>
                  <a:solidFill>
                    <a:srgbClr val="70AD47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7027-4D08-B2FF-6BB107ACEF92}"/>
                </c:ext>
              </c:extLst>
            </c:dLbl>
            <c:dLbl>
              <c:idx val="3"/>
              <c:spPr>
                <a:solidFill>
                  <a:sysClr val="window" lastClr="FFFFFF"/>
                </a:solidFill>
                <a:ln>
                  <a:solidFill>
                    <a:srgbClr val="70AD47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7027-4D08-B2FF-6BB107ACEF9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70AD47"/>
                </a:solidFill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'ING JAVIER'!$A$3:$A$6</c:f>
              <c:strCache>
                <c:ptCount val="4"/>
                <c:pt idx="0">
                  <c:v>ESCRITAS</c:v>
                </c:pt>
                <c:pt idx="1">
                  <c:v>VERBALES</c:v>
                </c:pt>
                <c:pt idx="2">
                  <c:v>CORREO ELECTRÓNICO</c:v>
                </c:pt>
                <c:pt idx="3">
                  <c:v>PÁGINA WEB</c:v>
                </c:pt>
              </c:strCache>
            </c:strRef>
          </c:cat>
          <c:val>
            <c:numRef>
              <c:f>'ING JAVIER'!$C$3:$C$6</c:f>
              <c:numCache>
                <c:formatCode>0.000%</c:formatCode>
                <c:ptCount val="4"/>
                <c:pt idx="0">
                  <c:v>0.26208549740311626</c:v>
                </c:pt>
                <c:pt idx="1">
                  <c:v>0.44186975629244907</c:v>
                </c:pt>
                <c:pt idx="2">
                  <c:v>0.28965241709948064</c:v>
                </c:pt>
                <c:pt idx="3">
                  <c:v>6.392329204954055E-3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027-4D08-B2FF-6BB107ACEF9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400" dirty="0">
                <a:solidFill>
                  <a:srgbClr val="03468B"/>
                </a:solidFill>
              </a:rPr>
              <a:t>TIPO</a:t>
            </a:r>
            <a:r>
              <a:rPr lang="es-CO" sz="2400" baseline="0" dirty="0">
                <a:solidFill>
                  <a:srgbClr val="03468B"/>
                </a:solidFill>
              </a:rPr>
              <a:t> DE </a:t>
            </a:r>
            <a:r>
              <a:rPr lang="es-CO" sz="2400" baseline="0" dirty="0" err="1">
                <a:solidFill>
                  <a:srgbClr val="03468B"/>
                </a:solidFill>
              </a:rPr>
              <a:t>ATENCIóN</a:t>
            </a:r>
            <a:r>
              <a:rPr lang="es-CO" sz="2400" baseline="0" dirty="0">
                <a:solidFill>
                  <a:srgbClr val="03468B"/>
                </a:solidFill>
              </a:rPr>
              <a:t> DE LOS PQR´S </a:t>
            </a:r>
            <a:endParaRPr lang="es-CO" sz="2400" dirty="0">
              <a:solidFill>
                <a:srgbClr val="03468B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6E7-4E9D-8658-416D4618EE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6E7-4E9D-8658-416D4618EE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46E7-4E9D-8658-416D4618EE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46E7-4E9D-8658-416D4618EEE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46E7-4E9D-8658-416D4618EEE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46E7-4E9D-8658-416D4618EEE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46E7-4E9D-8658-416D4618EEE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46E7-4E9D-8658-416D4618EEE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46E7-4E9D-8658-416D4618EEE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46E7-4E9D-8658-416D4618EEE5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46E7-4E9D-8658-416D4618EEE5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46E7-4E9D-8658-416D4618EEE5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46E7-4E9D-8658-416D4618EEE5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46E7-4E9D-8658-416D4618EEE5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46E7-4E9D-8658-416D4618EEE5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46E7-4E9D-8658-416D4618EEE5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1-46E7-4E9D-8658-416D4618EEE5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3-46E7-4E9D-8658-416D4618EEE5}"/>
              </c:ext>
            </c:extLst>
          </c:dPt>
          <c:dLbls>
            <c:dLbl>
              <c:idx val="0"/>
              <c:spPr>
                <a:solidFill>
                  <a:schemeClr val="lt1"/>
                </a:solidFill>
                <a:ln w="1905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6E7-4E9D-8658-416D4618EEE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6E7-4E9D-8658-416D4618EEE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46E7-4E9D-8658-416D4618EEE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6E7-4E9D-8658-416D4618EEE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46E7-4E9D-8658-416D4618EEE5}"/>
                </c:ext>
              </c:extLst>
            </c:dLbl>
            <c:dLbl>
              <c:idx val="5"/>
              <c:spPr>
                <a:solidFill>
                  <a:schemeClr val="lt1"/>
                </a:solidFill>
                <a:ln w="19050" cap="flat" cmpd="sng" algn="ctr">
                  <a:solidFill>
                    <a:schemeClr val="accent3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46E7-4E9D-8658-416D4618EEE5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46E7-4E9D-8658-416D4618EEE5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46E7-4E9D-8658-416D4618EEE5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46E7-4E9D-8658-416D4618EEE5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46E7-4E9D-8658-416D4618EEE5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46E7-4E9D-8658-416D4618EEE5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46E7-4E9D-8658-416D4618EEE5}"/>
                </c:ext>
              </c:extLst>
            </c:dLbl>
            <c:dLbl>
              <c:idx val="12"/>
              <c:spPr>
                <a:solidFill>
                  <a:schemeClr val="lt1"/>
                </a:solidFill>
                <a:ln w="19050" cap="flat" cmpd="sng" algn="ctr">
                  <a:solidFill>
                    <a:schemeClr val="accent4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22913822913824"/>
                      <c:h val="6.09232749483297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6E7-4E9D-8658-416D4618EEE5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46E7-4E9D-8658-416D4618EEE5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46E7-4E9D-8658-416D4618EEE5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46E7-4E9D-8658-416D4618EEE5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46E7-4E9D-8658-416D4618EEE5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46E7-4E9D-8658-416D4618EEE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'ING JAVIER'!$K$49:$K$66</c:f>
              <c:strCache>
                <c:ptCount val="13"/>
                <c:pt idx="0">
                  <c:v>ATENCIÓN AL USUARIO
(RECLAMACIONES)</c:v>
                </c:pt>
                <c:pt idx="5">
                  <c:v>ATENCIÓN AL USUARIO
(PETICIONES)</c:v>
                </c:pt>
                <c:pt idx="12">
                  <c:v>VENTANILLA ÚNICA</c:v>
                </c:pt>
              </c:strCache>
            </c:strRef>
          </c:cat>
          <c:val>
            <c:numRef>
              <c:f>'ING JAVIER'!$O$49:$O$66</c:f>
              <c:numCache>
                <c:formatCode>General</c:formatCode>
                <c:ptCount val="18"/>
                <c:pt idx="0" formatCode="0%">
                  <c:v>0.2097483020375549</c:v>
                </c:pt>
                <c:pt idx="5" formatCode="0%">
                  <c:v>0.39792249300838994</c:v>
                </c:pt>
                <c:pt idx="12" formatCode="0%">
                  <c:v>0.39232920495405504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46E7-4E9D-8658-416D4618EE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400" dirty="0">
                <a:solidFill>
                  <a:srgbClr val="03468B"/>
                </a:solidFill>
              </a:rPr>
              <a:t>DETALLE DE LAS CAUSALES DE</a:t>
            </a:r>
            <a:r>
              <a:rPr lang="es-CO" sz="2400" baseline="0" dirty="0">
                <a:solidFill>
                  <a:srgbClr val="03468B"/>
                </a:solidFill>
              </a:rPr>
              <a:t> LOS</a:t>
            </a:r>
            <a:r>
              <a:rPr lang="es-CO" sz="2400" dirty="0">
                <a:solidFill>
                  <a:srgbClr val="03468B"/>
                </a:solidFill>
              </a:rPr>
              <a:t> PQR'S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349497154439856E-2"/>
          <c:y val="0.18639180519101778"/>
          <c:w val="0.80730100569112029"/>
          <c:h val="0.7314664625255176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397-4E01-9438-03E52D66079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397-4E01-9438-03E52D66079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397-4E01-9438-03E52D66079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397-4E01-9438-03E52D660793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1397-4E01-9438-03E52D660793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1397-4E01-9438-03E52D660793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1397-4E01-9438-03E52D660793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1397-4E01-9438-03E52D660793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1397-4E01-9438-03E52D660793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1397-4E01-9438-03E52D66079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1397-4E01-9438-03E52D660793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1397-4E01-9438-03E52D660793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1397-4E01-9438-03E52D660793}"/>
              </c:ext>
            </c:extLst>
          </c:dPt>
          <c:dPt>
            <c:idx val="1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1397-4E01-9438-03E52D660793}"/>
              </c:ext>
            </c:extLst>
          </c:dPt>
          <c:dPt>
            <c:idx val="1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1397-4E01-9438-03E52D660793}"/>
              </c:ext>
            </c:extLst>
          </c:dPt>
          <c:dPt>
            <c:idx val="1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1397-4E01-9438-03E52D660793}"/>
              </c:ext>
            </c:extLst>
          </c:dPt>
          <c:dPt>
            <c:idx val="16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1-1397-4E01-9438-03E52D660793}"/>
              </c:ext>
            </c:extLst>
          </c:dPt>
          <c:dPt>
            <c:idx val="17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3-1397-4E01-9438-03E52D660793}"/>
              </c:ext>
            </c:extLst>
          </c:dPt>
          <c:dLbls>
            <c:dLbl>
              <c:idx val="0"/>
              <c:layout>
                <c:manualLayout>
                  <c:x val="-2.8560548362528485E-2"/>
                  <c:y val="-2.777777777777777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5B47927-5B02-44E3-8CDE-B5F2F87F7384}" type="CATEGORYNAME">
                      <a:rPr lang="es-ES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s-E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; </a:t>
                    </a: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D24A1B51-0F85-41BC-B5BC-0D8359F0FA86}" type="VALUE">
                      <a:rPr lang="es-E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97-4E01-9438-03E52D660793}"/>
                </c:ext>
              </c:extLst>
            </c:dLbl>
            <c:dLbl>
              <c:idx val="1"/>
              <c:layout>
                <c:manualLayout>
                  <c:x val="-2.8789541083403185E-3"/>
                  <c:y val="-0.14670982658205381"/>
                </c:manualLayout>
              </c:layout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2361537303082809"/>
                      <c:h val="8.91954974013537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397-4E01-9438-03E52D660793}"/>
                </c:ext>
              </c:extLst>
            </c:dLbl>
            <c:dLbl>
              <c:idx val="2"/>
              <c:layout>
                <c:manualLayout>
                  <c:x val="3.4547902684633487E-2"/>
                  <c:y val="-3.797195511535510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642CE1-755D-43E3-A88C-D4589C40684D}" type="CATEGORYNAME">
                      <a:rPr lang="es-ES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s-E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; </a:t>
                    </a: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073D8D26-F44F-4EB7-B084-EB6E89BB4012}" type="VALUE">
                      <a:rPr lang="es-E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397-4E01-9438-03E52D660793}"/>
                </c:ext>
              </c:extLst>
            </c:dLbl>
            <c:dLbl>
              <c:idx val="3"/>
              <c:layout>
                <c:manualLayout>
                  <c:x val="5.7579837807722481E-2"/>
                  <c:y val="5.86839306328215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DA1ACB7-D0F7-4D6A-B1F2-51039AA341BF}" type="CATEGORYNAME">
                      <a:rPr lang="es-ES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s-E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; </a:t>
                    </a: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29294A56-E741-49FE-95CE-30892A23AB47}" type="VALUE">
                      <a:rPr lang="es-E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0417809730977477"/>
                      <c:h val="8.173211913680532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397-4E01-9438-03E52D660793}"/>
                </c:ext>
              </c:extLst>
            </c:dLbl>
            <c:dLbl>
              <c:idx val="4"/>
              <c:layout>
                <c:manualLayout>
                  <c:x val="3.7426894575019472E-2"/>
                  <c:y val="0.11736786126564298"/>
                </c:manualLayout>
              </c:layout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1397-4E01-9438-03E52D660793}"/>
                </c:ext>
              </c:extLst>
            </c:dLbl>
            <c:dLbl>
              <c:idx val="5"/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1397-4E01-9438-03E52D660793}"/>
                </c:ext>
              </c:extLst>
            </c:dLbl>
            <c:dLbl>
              <c:idx val="6"/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1397-4E01-9438-03E52D660793}"/>
                </c:ext>
              </c:extLst>
            </c:dLbl>
            <c:dLbl>
              <c:idx val="7"/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1397-4E01-9438-03E52D660793}"/>
                </c:ext>
              </c:extLst>
            </c:dLbl>
            <c:dLbl>
              <c:idx val="8"/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1-1397-4E01-9438-03E52D660793}"/>
                </c:ext>
              </c:extLst>
            </c:dLbl>
            <c:dLbl>
              <c:idx val="9"/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3-1397-4E01-9438-03E52D660793}"/>
                </c:ext>
              </c:extLst>
            </c:dLbl>
            <c:dLbl>
              <c:idx val="10"/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5-1397-4E01-9438-03E52D660793}"/>
                </c:ext>
              </c:extLst>
            </c:dLbl>
            <c:dLbl>
              <c:idx val="1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058A536-65DE-4F61-B8A2-C25A1BFC485F}" type="CATEGORYNAME">
                      <a:rPr lang="en-US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; </a:t>
                    </a: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9AEBBF9D-FE54-401B-B84B-93239F56130C}" type="VALUE"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1397-4E01-9438-03E52D660793}"/>
                </c:ext>
              </c:extLst>
            </c:dLbl>
            <c:dLbl>
              <c:idx val="12"/>
              <c:layout>
                <c:manualLayout>
                  <c:x val="-5.7579837807722502E-2"/>
                  <c:y val="-6.213592655239925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51D1744-94D5-4D9A-896C-461ED096C1B9}" type="CATEGORYNAME">
                      <a:rPr lang="en-US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;</a:t>
                    </a: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  <a:fld id="{6CED9D3E-5690-4ED7-9CFD-4A59E07CBFA2}" type="VALUE"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n-US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1397-4E01-9438-03E52D660793}"/>
                </c:ext>
              </c:extLst>
            </c:dLbl>
            <c:dLbl>
              <c:idx val="13"/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0082735879546002"/>
                      <c:h val="0.114026203885476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1397-4E01-9438-03E52D660793}"/>
                </c:ext>
              </c:extLst>
            </c:dLbl>
            <c:dLbl>
              <c:idx val="14"/>
              <c:layout>
                <c:manualLayout>
                  <c:x val="-0.12480728322985712"/>
                  <c:y val="6.092321755665070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6E0161-9923-4309-BEC1-D9075117F85E}" type="CATEGORYNAME">
                      <a:rPr lang="en-US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; </a:t>
                    </a: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7D6ED0E9-7AAD-4136-97D0-BBB978449939}" type="VALUE"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8.3186770480645794E-2"/>
                      <c:h val="8.036064698698847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1397-4E01-9438-03E52D660793}"/>
                </c:ext>
              </c:extLst>
            </c:dLbl>
            <c:dLbl>
              <c:idx val="15"/>
              <c:layout>
                <c:manualLayout>
                  <c:x val="-7.6773079294917501E-2"/>
                  <c:y val="2.6577373648477174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938E4C-0705-4230-85B3-27FFB06DB890}" type="CATEGORYNAME">
                      <a:rPr lang="en-US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; </a:t>
                    </a: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816D2856-4F97-466A-A3AB-3B5EBCADED7A}" type="VALUE"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6.4242172636897382E-2"/>
                      <c:h val="6.79575470770190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1397-4E01-9438-03E52D660793}"/>
                </c:ext>
              </c:extLst>
            </c:dLbl>
            <c:dLbl>
              <c:idx val="16"/>
              <c:layout>
                <c:manualLayout>
                  <c:x val="3.0709246830785325E-2"/>
                  <c:y val="7.482948635116149E-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D93525F-CC31-4D35-8E81-2B119A7AB79A}" type="CATEGORYNAME">
                      <a:rPr lang="en-US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; </a:t>
                    </a: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1A931189-9DDC-4C45-8D90-89B2798AEA70}" type="VALUE"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7.349318211648824E-2"/>
                      <c:h val="8.567626123411818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1397-4E01-9438-03E52D660793}"/>
                </c:ext>
              </c:extLst>
            </c:dLbl>
            <c:dLbl>
              <c:idx val="17"/>
              <c:layout>
                <c:manualLayout>
                  <c:x val="9.1168076528893929E-2"/>
                  <c:y val="-1.999521069542496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1C56CEE-F116-4557-95D2-F12CB6A7B60E}" type="CATEGORYNAME">
                      <a:rPr lang="en-US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t>; </a:t>
                    </a: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19817BFD-9CCF-4EF8-A9C4-77384DBC54AC}" type="VALUE">
                      <a:rPr lang="en-US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solidFill>
                  <a:sysClr val="window" lastClr="FFFFFF"/>
                </a:solidFill>
                <a:ln w="12700" cap="flat" cmpd="sng" algn="ctr">
                  <a:solidFill>
                    <a:srgbClr val="156082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1397-4E01-9438-03E52D660793}"/>
                </c:ext>
              </c:extLst>
            </c:dLbl>
            <c:spPr>
              <a:solidFill>
                <a:sysClr val="window" lastClr="FFFFFF"/>
              </a:solidFill>
              <a:ln w="1270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'ING JAVIER'!$L$49:$L$66</c:f>
              <c:strCache>
                <c:ptCount val="18"/>
                <c:pt idx="0">
                  <c:v>Inconformidad con el consumo</c:v>
                </c:pt>
                <c:pt idx="1">
                  <c:v>Interrupciones en la prestación del servicio</c:v>
                </c:pt>
                <c:pt idx="2">
                  <c:v>Estado de la estructura</c:v>
                </c:pt>
                <c:pt idx="3">
                  <c:v>Inconformidad con el aforo (aseo)</c:v>
                </c:pt>
                <c:pt idx="4">
                  <c:v>Afectación ambiental</c:v>
                </c:pt>
                <c:pt idx="5">
                  <c:v>Cambio de medidor</c:v>
                </c:pt>
                <c:pt idx="6">
                  <c:v>Reconexión</c:v>
                </c:pt>
                <c:pt idx="7">
                  <c:v>Geofonía</c:v>
                </c:pt>
                <c:pt idx="8">
                  <c:v>Fuga</c:v>
                </c:pt>
                <c:pt idx="9">
                  <c:v>Revisión de medidor</c:v>
                </c:pt>
                <c:pt idx="10">
                  <c:v>Traslado de medidor</c:v>
                </c:pt>
                <c:pt idx="11">
                  <c:v>Retiro de medidor</c:v>
                </c:pt>
                <c:pt idx="12">
                  <c:v>Comunicaciones</c:v>
                </c:pt>
                <c:pt idx="13">
                  <c:v>Solicitudes de servicios</c:v>
                </c:pt>
                <c:pt idx="14">
                  <c:v>Solicitudes de información</c:v>
                </c:pt>
                <c:pt idx="15">
                  <c:v>Tutelas</c:v>
                </c:pt>
                <c:pt idx="16">
                  <c:v>Recursos de reposición</c:v>
                </c:pt>
                <c:pt idx="17">
                  <c:v>Anuladas</c:v>
                </c:pt>
              </c:strCache>
            </c:strRef>
          </c:cat>
          <c:val>
            <c:numRef>
              <c:f>'ING JAVIER'!$N$49:$N$66</c:f>
              <c:numCache>
                <c:formatCode>0.00%</c:formatCode>
                <c:ptCount val="18"/>
                <c:pt idx="0">
                  <c:v>0.1981622053535757</c:v>
                </c:pt>
                <c:pt idx="1">
                  <c:v>7.9904115061925681E-3</c:v>
                </c:pt>
                <c:pt idx="2">
                  <c:v>3.9952057530962844E-4</c:v>
                </c:pt>
                <c:pt idx="3">
                  <c:v>2.796644027167399E-3</c:v>
                </c:pt>
                <c:pt idx="4">
                  <c:v>3.9952057530962844E-4</c:v>
                </c:pt>
                <c:pt idx="5">
                  <c:v>8.6695964842189374E-2</c:v>
                </c:pt>
                <c:pt idx="6">
                  <c:v>0.10227726727926488</c:v>
                </c:pt>
                <c:pt idx="7">
                  <c:v>4.6344386735916898E-2</c:v>
                </c:pt>
                <c:pt idx="8">
                  <c:v>1.3983220135836995E-2</c:v>
                </c:pt>
                <c:pt idx="9">
                  <c:v>7.9504594486616065E-2</c:v>
                </c:pt>
                <c:pt idx="10">
                  <c:v>6.4722333200159812E-2</c:v>
                </c:pt>
                <c:pt idx="11">
                  <c:v>4.3947263284059125E-3</c:v>
                </c:pt>
                <c:pt idx="12">
                  <c:v>2.6368357970435477E-2</c:v>
                </c:pt>
                <c:pt idx="13">
                  <c:v>0.31921693967239312</c:v>
                </c:pt>
                <c:pt idx="14">
                  <c:v>3.1162604874151019E-2</c:v>
                </c:pt>
                <c:pt idx="15">
                  <c:v>7.9904115061925688E-4</c:v>
                </c:pt>
                <c:pt idx="16">
                  <c:v>1.3583699560527367E-2</c:v>
                </c:pt>
                <c:pt idx="17">
                  <c:v>1.1985617259288853E-3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1397-4E01-9438-03E52D66079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200" b="1" i="0" u="none" strike="noStrike" kern="1200" spc="0" baseline="0" dirty="0">
                <a:solidFill>
                  <a:srgbClr val="03468B"/>
                </a:solidFill>
              </a:rPr>
              <a:t>VARIACIÓN CARGO FIJO  Y CARGO POR CONSUMO  ACUEDUCTO - (ESTRATO 4</a:t>
            </a:r>
            <a:r>
              <a:rPr lang="es-CO" sz="2200" b="0" i="0" u="none" strike="noStrike" kern="1200" spc="0" baseline="0" dirty="0">
                <a:solidFill>
                  <a:srgbClr val="03468B"/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7526077548474814"/>
          <c:y val="0.18389024256876427"/>
          <c:w val="0.81143947724853072"/>
          <c:h val="0.69223921323858895"/>
        </c:manualLayout>
      </c:layout>
      <c:lineChart>
        <c:grouping val="standard"/>
        <c:varyColors val="0"/>
        <c:ser>
          <c:idx val="0"/>
          <c:order val="0"/>
          <c:tx>
            <c:strRef>
              <c:f>'ing javier (1)'!$C$42</c:f>
              <c:strCache>
                <c:ptCount val="1"/>
                <c:pt idx="0">
                  <c:v>CARGO FIJO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8362717333531547E-3"/>
                  <c:y val="-3.8127505182238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DC-490C-8DE1-8FDB21F8839B}"/>
                </c:ext>
              </c:extLst>
            </c:dLbl>
            <c:dLbl>
              <c:idx val="1"/>
              <c:layout>
                <c:manualLayout>
                  <c:x val="-1.0881611400044454E-2"/>
                  <c:y val="-5.0836673576317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DC-490C-8DE1-8FDB21F8839B}"/>
                </c:ext>
              </c:extLst>
            </c:dLbl>
            <c:dLbl>
              <c:idx val="2"/>
              <c:layout>
                <c:manualLayout>
                  <c:x val="0"/>
                  <c:y val="-4.8294839897502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DC-490C-8DE1-8FDB21F8839B}"/>
                </c:ext>
              </c:extLst>
            </c:dLbl>
            <c:dLbl>
              <c:idx val="3"/>
              <c:layout>
                <c:manualLayout>
                  <c:x val="0"/>
                  <c:y val="-3.558567150342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DC-490C-8DE1-8FDB21F8839B}"/>
                </c:ext>
              </c:extLst>
            </c:dLbl>
            <c:dLbl>
              <c:idx val="4"/>
              <c:layout>
                <c:manualLayout>
                  <c:x val="-3.6272038000149213E-3"/>
                  <c:y val="-4.0669338861054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DC-490C-8DE1-8FDB21F8839B}"/>
                </c:ext>
              </c:extLst>
            </c:dLbl>
            <c:dLbl>
              <c:idx val="5"/>
              <c:layout>
                <c:manualLayout>
                  <c:x val="-8.4634755333681203E-3"/>
                  <c:y val="-4.3211172539870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DC-490C-8DE1-8FDB21F8839B}"/>
                </c:ext>
              </c:extLst>
            </c:dLbl>
            <c:dLbl>
              <c:idx val="6"/>
              <c:layout>
                <c:manualLayout>
                  <c:x val="-6.0453396666913873E-3"/>
                  <c:y val="-3.3043837824606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DC-490C-8DE1-8FDB21F88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 javier (1)'!$B$43:$B$49</c:f>
              <c:strCache>
                <c:ptCount val="7"/>
                <c:pt idx="0">
                  <c:v>Marzo- Abril</c:v>
                </c:pt>
                <c:pt idx="1">
                  <c:v>Mayo - Junio 2023</c:v>
                </c:pt>
                <c:pt idx="2">
                  <c:v>Julio - Agosto 2023</c:v>
                </c:pt>
                <c:pt idx="3">
                  <c:v>Septiembre - Octubre 2023</c:v>
                </c:pt>
                <c:pt idx="4">
                  <c:v>Noviembre - Diciembre 2023</c:v>
                </c:pt>
                <c:pt idx="5">
                  <c:v>Enero - Febrero 2024</c:v>
                </c:pt>
                <c:pt idx="6">
                  <c:v>Marzo - Abril 2024</c:v>
                </c:pt>
              </c:strCache>
            </c:strRef>
          </c:cat>
          <c:val>
            <c:numRef>
              <c:f>'ing javier (1)'!$C$43:$C$49</c:f>
              <c:numCache>
                <c:formatCode>_("$"* #,##0.00_);_("$"* \(#,##0.00\);_("$"* "-"??_);_(@_)</c:formatCode>
                <c:ptCount val="7"/>
                <c:pt idx="0">
                  <c:v>14188.08</c:v>
                </c:pt>
                <c:pt idx="1">
                  <c:v>14514.35</c:v>
                </c:pt>
                <c:pt idx="2">
                  <c:v>15102.56</c:v>
                </c:pt>
                <c:pt idx="3">
                  <c:v>15364.49</c:v>
                </c:pt>
                <c:pt idx="4">
                  <c:v>15364.49</c:v>
                </c:pt>
                <c:pt idx="5">
                  <c:v>15364.49</c:v>
                </c:pt>
                <c:pt idx="6">
                  <c:v>15860.77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2DC-490C-8DE1-8FDB21F8839B}"/>
            </c:ext>
          </c:extLst>
        </c:ser>
        <c:ser>
          <c:idx val="1"/>
          <c:order val="1"/>
          <c:tx>
            <c:strRef>
              <c:f>'ing javier (1)'!$D$42</c:f>
              <c:strCache>
                <c:ptCount val="1"/>
                <c:pt idx="0">
                  <c:v>CARGO POR CONSUMO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6.045339666691343E-3"/>
                  <c:y val="-5.0836673576317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2DC-490C-8DE1-8FDB21F8839B}"/>
                </c:ext>
              </c:extLst>
            </c:dLbl>
            <c:dLbl>
              <c:idx val="1"/>
              <c:layout>
                <c:manualLayout>
                  <c:x val="4.4331978762268518E-17"/>
                  <c:y val="-5.337850725513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DC-490C-8DE1-8FDB21F8839B}"/>
                </c:ext>
              </c:extLst>
            </c:dLbl>
            <c:dLbl>
              <c:idx val="2"/>
              <c:layout>
                <c:manualLayout>
                  <c:x val="0"/>
                  <c:y val="-3.8127505182238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2DC-490C-8DE1-8FDB21F8839B}"/>
                </c:ext>
              </c:extLst>
            </c:dLbl>
            <c:dLbl>
              <c:idx val="3"/>
              <c:layout>
                <c:manualLayout>
                  <c:x val="0"/>
                  <c:y val="-3.8127505182238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DC-490C-8DE1-8FDB21F8839B}"/>
                </c:ext>
              </c:extLst>
            </c:dLbl>
            <c:dLbl>
              <c:idx val="4"/>
              <c:layout>
                <c:manualLayout>
                  <c:x val="-2.4181358666766437E-3"/>
                  <c:y val="-3.8127505182238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2DC-490C-8DE1-8FDB21F8839B}"/>
                </c:ext>
              </c:extLst>
            </c:dLbl>
            <c:dLbl>
              <c:idx val="5"/>
              <c:layout>
                <c:manualLayout>
                  <c:x val="-1.2090679333382775E-2"/>
                  <c:y val="-3.5585671503422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2DC-490C-8DE1-8FDB21F8839B}"/>
                </c:ext>
              </c:extLst>
            </c:dLbl>
            <c:dLbl>
              <c:idx val="6"/>
              <c:layout>
                <c:manualLayout>
                  <c:x val="-2.1763222800088817E-2"/>
                  <c:y val="-3.0502004145790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2DC-490C-8DE1-8FDB21F88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 javier (1)'!$B$43:$B$49</c:f>
              <c:strCache>
                <c:ptCount val="7"/>
                <c:pt idx="0">
                  <c:v>Marzo- Abril</c:v>
                </c:pt>
                <c:pt idx="1">
                  <c:v>Mayo - Junio 2023</c:v>
                </c:pt>
                <c:pt idx="2">
                  <c:v>Julio - Agosto 2023</c:v>
                </c:pt>
                <c:pt idx="3">
                  <c:v>Septiembre - Octubre 2023</c:v>
                </c:pt>
                <c:pt idx="4">
                  <c:v>Noviembre - Diciembre 2023</c:v>
                </c:pt>
                <c:pt idx="5">
                  <c:v>Enero - Febrero 2024</c:v>
                </c:pt>
                <c:pt idx="6">
                  <c:v>Marzo - Abril 2024</c:v>
                </c:pt>
              </c:strCache>
            </c:strRef>
          </c:cat>
          <c:val>
            <c:numRef>
              <c:f>'ing javier (1)'!$D$43:$D$49</c:f>
              <c:numCache>
                <c:formatCode>_("$"* #,##0.00_);_("$"* \(#,##0.00\);_("$"* "-"??_);_(@_)</c:formatCode>
                <c:ptCount val="7"/>
                <c:pt idx="0">
                  <c:v>2563.92</c:v>
                </c:pt>
                <c:pt idx="1">
                  <c:v>2622.88</c:v>
                </c:pt>
                <c:pt idx="2">
                  <c:v>2729.17</c:v>
                </c:pt>
                <c:pt idx="3">
                  <c:v>2776.5</c:v>
                </c:pt>
                <c:pt idx="4">
                  <c:v>2776.5</c:v>
                </c:pt>
                <c:pt idx="5">
                  <c:v>2776.5</c:v>
                </c:pt>
                <c:pt idx="6">
                  <c:v>2776.5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D2DC-490C-8DE1-8FDB21F88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854063"/>
        <c:axId val="219850223"/>
      </c:lineChart>
      <c:catAx>
        <c:axId val="219854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9850223"/>
        <c:crosses val="autoZero"/>
        <c:auto val="1"/>
        <c:lblAlgn val="ctr"/>
        <c:lblOffset val="100"/>
        <c:noMultiLvlLbl val="0"/>
      </c:catAx>
      <c:valAx>
        <c:axId val="219850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985406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200" b="1" i="0" u="none" strike="noStrike" kern="1200" spc="0" baseline="0" dirty="0">
                <a:solidFill>
                  <a:srgbClr val="03468B"/>
                </a:solidFill>
              </a:rPr>
              <a:t>VARIACIÓN CARGO FIJO  Y CARGO POR CONSUMO ALCANTARILLADO - (ESTRATO 4</a:t>
            </a:r>
            <a:r>
              <a:rPr lang="es-CO" sz="2200" b="0" i="0" u="none" strike="noStrike" kern="1200" spc="0" baseline="0" dirty="0">
                <a:solidFill>
                  <a:srgbClr val="03468B"/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7163357168473334"/>
          <c:y val="0.18530112622860387"/>
          <c:w val="0.79693066204847129"/>
          <c:h val="0.69502421975349415"/>
        </c:manualLayout>
      </c:layout>
      <c:lineChart>
        <c:grouping val="standard"/>
        <c:varyColors val="0"/>
        <c:ser>
          <c:idx val="0"/>
          <c:order val="0"/>
          <c:tx>
            <c:strRef>
              <c:f>'ing javier (1)'!$C$42</c:f>
              <c:strCache>
                <c:ptCount val="1"/>
                <c:pt idx="0">
                  <c:v>CARGO FIJO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331978762268518E-17"/>
                  <c:y val="3.8127505182238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03-4771-8281-4C52161FDB41}"/>
                </c:ext>
              </c:extLst>
            </c:dLbl>
            <c:dLbl>
              <c:idx val="1"/>
              <c:layout>
                <c:manualLayout>
                  <c:x val="-1.2090679333382332E-3"/>
                  <c:y val="4.321117253987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03-4771-8281-4C52161FDB41}"/>
                </c:ext>
              </c:extLst>
            </c:dLbl>
            <c:dLbl>
              <c:idx val="2"/>
              <c:layout>
                <c:manualLayout>
                  <c:x val="-3.6272038000148324E-3"/>
                  <c:y val="3.5585671503422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03-4771-8281-4C52161FDB41}"/>
                </c:ext>
              </c:extLst>
            </c:dLbl>
            <c:dLbl>
              <c:idx val="3"/>
              <c:layout>
                <c:manualLayout>
                  <c:x val="0"/>
                  <c:y val="4.0669338861054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03-4771-8281-4C52161FDB41}"/>
                </c:ext>
              </c:extLst>
            </c:dLbl>
            <c:dLbl>
              <c:idx val="4"/>
              <c:layout>
                <c:manualLayout>
                  <c:x val="2.4181358666763779E-3"/>
                  <c:y val="3.8127505182238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03-4771-8281-4C52161FDB41}"/>
                </c:ext>
              </c:extLst>
            </c:dLbl>
            <c:dLbl>
              <c:idx val="5"/>
              <c:layout>
                <c:manualLayout>
                  <c:x val="-8.4634755333681203E-3"/>
                  <c:y val="2.5418336788158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03-4771-8281-4C52161FDB41}"/>
                </c:ext>
              </c:extLst>
            </c:dLbl>
            <c:dLbl>
              <c:idx val="6"/>
              <c:layout>
                <c:manualLayout>
                  <c:x val="-7.2544076000296649E-3"/>
                  <c:y val="3.050200414579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03-4771-8281-4C52161FDB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 javier (1)'!$B$54:$B$60</c:f>
              <c:strCache>
                <c:ptCount val="7"/>
                <c:pt idx="0">
                  <c:v>Marzo- Abril</c:v>
                </c:pt>
                <c:pt idx="1">
                  <c:v>Mayo - Junio 2023</c:v>
                </c:pt>
                <c:pt idx="2">
                  <c:v>Julio - Agosto 2023</c:v>
                </c:pt>
                <c:pt idx="3">
                  <c:v>Septiembre - Octubre 2023</c:v>
                </c:pt>
                <c:pt idx="4">
                  <c:v>Noviembre - Diciembre 2023</c:v>
                </c:pt>
                <c:pt idx="5">
                  <c:v>Enero - Febrero 2024</c:v>
                </c:pt>
                <c:pt idx="6">
                  <c:v>Marzo - Abril 2024</c:v>
                </c:pt>
              </c:strCache>
            </c:strRef>
          </c:cat>
          <c:val>
            <c:numRef>
              <c:f>'ing javier (1)'!$C$54:$C$60</c:f>
              <c:numCache>
                <c:formatCode>_("$"* #,##0.00_);_("$"* \(#,##0.00\);_("$"* "-"??_);_(@_)</c:formatCode>
                <c:ptCount val="7"/>
                <c:pt idx="0">
                  <c:v>8371.82</c:v>
                </c:pt>
                <c:pt idx="1">
                  <c:v>8564.34</c:v>
                </c:pt>
                <c:pt idx="2">
                  <c:v>8911.42</c:v>
                </c:pt>
                <c:pt idx="3">
                  <c:v>9065.9699999999993</c:v>
                </c:pt>
                <c:pt idx="4">
                  <c:v>9065.9699999999993</c:v>
                </c:pt>
                <c:pt idx="5">
                  <c:v>9065.9699999999993</c:v>
                </c:pt>
                <c:pt idx="6">
                  <c:v>9358.7999999999993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D03-4771-8281-4C52161FDB41}"/>
            </c:ext>
          </c:extLst>
        </c:ser>
        <c:ser>
          <c:idx val="1"/>
          <c:order val="1"/>
          <c:tx>
            <c:strRef>
              <c:f>'ing javier (1)'!$D$42</c:f>
              <c:strCache>
                <c:ptCount val="1"/>
                <c:pt idx="0">
                  <c:v>CARGO POR CONSUMO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6272038000148324E-3"/>
                  <c:y val="-6.3545841970397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D03-4771-8281-4C52161FDB41}"/>
                </c:ext>
              </c:extLst>
            </c:dLbl>
            <c:dLbl>
              <c:idx val="1"/>
              <c:layout>
                <c:manualLayout>
                  <c:x val="4.4331978762268518E-17"/>
                  <c:y val="-6.1004008291581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03-4771-8281-4C52161FDB41}"/>
                </c:ext>
              </c:extLst>
            </c:dLbl>
            <c:dLbl>
              <c:idx val="2"/>
              <c:layout>
                <c:manualLayout>
                  <c:x val="0"/>
                  <c:y val="-5.8462174612765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D03-4771-8281-4C52161FDB41}"/>
                </c:ext>
              </c:extLst>
            </c:dLbl>
            <c:dLbl>
              <c:idx val="3"/>
              <c:layout>
                <c:manualLayout>
                  <c:x val="-8.4634755333679416E-3"/>
                  <c:y val="-5.0836673576317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D03-4771-8281-4C52161FDB41}"/>
                </c:ext>
              </c:extLst>
            </c:dLbl>
            <c:dLbl>
              <c:idx val="4"/>
              <c:layout>
                <c:manualLayout>
                  <c:x val="-8.8663957524537035E-17"/>
                  <c:y val="-5.0836673576317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D03-4771-8281-4C52161FDB41}"/>
                </c:ext>
              </c:extLst>
            </c:dLbl>
            <c:dLbl>
              <c:idx val="5"/>
              <c:layout>
                <c:manualLayout>
                  <c:x val="-1.0881611400044497E-2"/>
                  <c:y val="-3.8127505182238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D03-4771-8281-4C52161FDB41}"/>
                </c:ext>
              </c:extLst>
            </c:dLbl>
            <c:dLbl>
              <c:idx val="6"/>
              <c:layout>
                <c:manualLayout>
                  <c:x val="-3.6272038000148324E-3"/>
                  <c:y val="-3.050200414579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D03-4771-8281-4C52161FDB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 javier (1)'!$B$54:$B$60</c:f>
              <c:strCache>
                <c:ptCount val="7"/>
                <c:pt idx="0">
                  <c:v>Marzo- Abril</c:v>
                </c:pt>
                <c:pt idx="1">
                  <c:v>Mayo - Junio 2023</c:v>
                </c:pt>
                <c:pt idx="2">
                  <c:v>Julio - Agosto 2023</c:v>
                </c:pt>
                <c:pt idx="3">
                  <c:v>Septiembre - Octubre 2023</c:v>
                </c:pt>
                <c:pt idx="4">
                  <c:v>Noviembre - Diciembre 2023</c:v>
                </c:pt>
                <c:pt idx="5">
                  <c:v>Enero - Febrero 2024</c:v>
                </c:pt>
                <c:pt idx="6">
                  <c:v>Marzo - Abril 2024</c:v>
                </c:pt>
              </c:strCache>
            </c:strRef>
          </c:cat>
          <c:val>
            <c:numRef>
              <c:f>'ing javier (1)'!$D$54:$D$60</c:f>
              <c:numCache>
                <c:formatCode>_("$"* #,##0.00_);_("$"* \(#,##0.00\);_("$"* "-"??_);_(@_)</c:formatCode>
                <c:ptCount val="7"/>
                <c:pt idx="0">
                  <c:v>1524.75</c:v>
                </c:pt>
                <c:pt idx="1">
                  <c:v>1559.05</c:v>
                </c:pt>
                <c:pt idx="2">
                  <c:v>1623.98</c:v>
                </c:pt>
                <c:pt idx="3">
                  <c:v>1654.62</c:v>
                </c:pt>
                <c:pt idx="4">
                  <c:v>1654.62</c:v>
                </c:pt>
                <c:pt idx="5">
                  <c:v>1654.62</c:v>
                </c:pt>
                <c:pt idx="6">
                  <c:v>1706.79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CD03-4771-8281-4C52161FD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854063"/>
        <c:axId val="219850223"/>
      </c:lineChart>
      <c:catAx>
        <c:axId val="219854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9850223"/>
        <c:crosses val="autoZero"/>
        <c:auto val="1"/>
        <c:lblAlgn val="ctr"/>
        <c:lblOffset val="100"/>
        <c:noMultiLvlLbl val="0"/>
      </c:catAx>
      <c:valAx>
        <c:axId val="219850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985406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200" b="1" i="0" u="none" strike="noStrike" kern="1200" spc="0" baseline="0" dirty="0">
                <a:solidFill>
                  <a:srgbClr val="002060"/>
                </a:solidFill>
              </a:rPr>
              <a:t>VALOR TOTAL ASEO - (ESTRATO 4</a:t>
            </a:r>
            <a:r>
              <a:rPr lang="es-CO" sz="22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9.1197909500900731E-2"/>
          <c:y val="0.11265181663675918"/>
          <c:w val="0.89556496651585626"/>
          <c:h val="0.78955657123242173"/>
        </c:manualLayout>
      </c:layout>
      <c:lineChart>
        <c:grouping val="standard"/>
        <c:varyColors val="0"/>
        <c:ser>
          <c:idx val="0"/>
          <c:order val="0"/>
          <c:tx>
            <c:strRef>
              <c:f>'ing javier (2)'!$C$42</c:f>
              <c:strCache>
                <c:ptCount val="1"/>
                <c:pt idx="0">
                  <c:v>CARGO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4181358666765774E-3"/>
                  <c:y val="4.321117253987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EE-4114-AFB2-97CC0BD75E63}"/>
                </c:ext>
              </c:extLst>
            </c:dLbl>
            <c:dLbl>
              <c:idx val="1"/>
              <c:layout>
                <c:manualLayout>
                  <c:x val="2.4181358666765548E-3"/>
                  <c:y val="3.5585671503422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EE-4114-AFB2-97CC0BD75E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 javier (2)'!$B$65:$B$71</c:f>
              <c:strCache>
                <c:ptCount val="7"/>
                <c:pt idx="0">
                  <c:v>Marzo- Abril</c:v>
                </c:pt>
                <c:pt idx="1">
                  <c:v>Mayo - Junio 2023</c:v>
                </c:pt>
                <c:pt idx="2">
                  <c:v>Julio - Agosto 2023</c:v>
                </c:pt>
                <c:pt idx="3">
                  <c:v>Septiembre - Octubre 2023</c:v>
                </c:pt>
                <c:pt idx="4">
                  <c:v>Noviembre - Diciembre 2023</c:v>
                </c:pt>
                <c:pt idx="5">
                  <c:v>Enero - Febrero 2024</c:v>
                </c:pt>
                <c:pt idx="6">
                  <c:v>Marzo - Abril 2024</c:v>
                </c:pt>
              </c:strCache>
            </c:strRef>
          </c:cat>
          <c:val>
            <c:numRef>
              <c:f>'ing javier (2)'!$C$65:$C$71</c:f>
              <c:numCache>
                <c:formatCode>_("$"* #,##0.00_);_("$"* \(#,##0.00\);_("$"* "-"??_);_(@_)</c:formatCode>
                <c:ptCount val="7"/>
                <c:pt idx="0">
                  <c:v>33469.370000000003</c:v>
                </c:pt>
                <c:pt idx="1">
                  <c:v>34055.870000000003</c:v>
                </c:pt>
                <c:pt idx="2">
                  <c:v>34754.080000000002</c:v>
                </c:pt>
                <c:pt idx="3">
                  <c:v>38144.57</c:v>
                </c:pt>
                <c:pt idx="4">
                  <c:v>36973.01</c:v>
                </c:pt>
                <c:pt idx="5">
                  <c:v>34858.9</c:v>
                </c:pt>
                <c:pt idx="6">
                  <c:v>36513.57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EE-4114-AFB2-97CC0BD75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854063"/>
        <c:axId val="219850223"/>
      </c:lineChart>
      <c:catAx>
        <c:axId val="219854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9850223"/>
        <c:crosses val="autoZero"/>
        <c:auto val="1"/>
        <c:lblAlgn val="ctr"/>
        <c:lblOffset val="100"/>
        <c:noMultiLvlLbl val="0"/>
      </c:catAx>
      <c:valAx>
        <c:axId val="219850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985406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3211FF-8AB3-431C-958F-07AFF01DEE6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29BB47A-A9E6-4471-A04C-3821C44EAB34}">
      <dgm:prSet phldrT="[Texto]"/>
      <dgm:spPr/>
      <dgm:t>
        <a:bodyPr/>
        <a:lstStyle/>
        <a:p>
          <a:r>
            <a:rPr lang="es-CO" b="1" dirty="0"/>
            <a:t>Curso Interprete de Lenguaje de señas</a:t>
          </a:r>
        </a:p>
      </dgm:t>
    </dgm:pt>
    <dgm:pt modelId="{9EC94EB9-CAFA-42FA-B3CE-472B6F65B901}" type="sibTrans" cxnId="{DEF006B0-94EB-49E3-8790-7B7ABDEB498F}">
      <dgm:prSet/>
      <dgm:spPr/>
      <dgm:t>
        <a:bodyPr/>
        <a:lstStyle/>
        <a:p>
          <a:endParaRPr lang="es-CO"/>
        </a:p>
      </dgm:t>
    </dgm:pt>
    <dgm:pt modelId="{176D3DA8-32E0-4948-BD8D-EF352A9448BD}" type="parTrans" cxnId="{DEF006B0-94EB-49E3-8790-7B7ABDEB498F}">
      <dgm:prSet/>
      <dgm:spPr/>
      <dgm:t>
        <a:bodyPr/>
        <a:lstStyle/>
        <a:p>
          <a:endParaRPr lang="es-CO"/>
        </a:p>
      </dgm:t>
    </dgm:pt>
    <dgm:pt modelId="{504D7483-F09B-4AEC-9A9B-20D362E0A266}">
      <dgm:prSet phldrT="[Texto]"/>
      <dgm:spPr/>
      <dgm:t>
        <a:bodyPr/>
        <a:lstStyle/>
        <a:p>
          <a:r>
            <a:rPr lang="es-CO" b="1" dirty="0"/>
            <a:t>Curso virtual </a:t>
          </a:r>
          <a:r>
            <a:rPr lang="es-CO" b="1" i="0" dirty="0"/>
            <a:t>a personas con Discapacidad</a:t>
          </a:r>
          <a:endParaRPr lang="es-CO" b="1" dirty="0"/>
        </a:p>
      </dgm:t>
    </dgm:pt>
    <dgm:pt modelId="{76B64BDC-FFE4-4C76-8490-2A6C4B44EA63}" type="parTrans" cxnId="{87816E4D-5E20-4A9B-8FC0-A6476E7FD5EA}">
      <dgm:prSet/>
      <dgm:spPr/>
      <dgm:t>
        <a:bodyPr/>
        <a:lstStyle/>
        <a:p>
          <a:endParaRPr lang="es-CO"/>
        </a:p>
      </dgm:t>
    </dgm:pt>
    <dgm:pt modelId="{DA772F5B-1F4D-4595-AF05-70998627BA66}" type="sibTrans" cxnId="{87816E4D-5E20-4A9B-8FC0-A6476E7FD5EA}">
      <dgm:prSet/>
      <dgm:spPr/>
      <dgm:t>
        <a:bodyPr/>
        <a:lstStyle/>
        <a:p>
          <a:endParaRPr lang="es-CO"/>
        </a:p>
      </dgm:t>
    </dgm:pt>
    <dgm:pt modelId="{E3DBD85C-26D5-4D13-9126-8542DBF23720}">
      <dgm:prSet phldrT="[Texto]"/>
      <dgm:spPr/>
      <dgm:t>
        <a:bodyPr/>
        <a:lstStyle/>
        <a:p>
          <a:r>
            <a:rPr lang="es-CO" b="1" dirty="0"/>
            <a:t>Curso Lenguaje Claro</a:t>
          </a:r>
        </a:p>
      </dgm:t>
    </dgm:pt>
    <dgm:pt modelId="{39F5CF4B-34FD-4CB6-8F92-BDE2FF83C928}" type="parTrans" cxnId="{025A7607-E70A-4014-91E9-192FFCE20A4F}">
      <dgm:prSet/>
      <dgm:spPr/>
      <dgm:t>
        <a:bodyPr/>
        <a:lstStyle/>
        <a:p>
          <a:endParaRPr lang="es-CO"/>
        </a:p>
      </dgm:t>
    </dgm:pt>
    <dgm:pt modelId="{FE942613-00B7-40C2-9A61-CA04F08899E2}" type="sibTrans" cxnId="{025A7607-E70A-4014-91E9-192FFCE20A4F}">
      <dgm:prSet/>
      <dgm:spPr/>
      <dgm:t>
        <a:bodyPr/>
        <a:lstStyle/>
        <a:p>
          <a:endParaRPr lang="es-CO"/>
        </a:p>
      </dgm:t>
    </dgm:pt>
    <dgm:pt modelId="{2B4AD2C8-761E-4D7E-B623-96AC6D0A5140}">
      <dgm:prSet phldrT="[Texto]"/>
      <dgm:spPr/>
      <dgm:t>
        <a:bodyPr/>
        <a:lstStyle/>
        <a:p>
          <a:r>
            <a:rPr lang="es-CO" b="1" dirty="0"/>
            <a:t>Digiturno</a:t>
          </a:r>
        </a:p>
      </dgm:t>
    </dgm:pt>
    <dgm:pt modelId="{EFF47C1E-66EC-44CB-B27C-10987EFC26F7}" type="parTrans" cxnId="{783A7E9B-4FC3-4DA9-80DB-301DB20ABFFE}">
      <dgm:prSet/>
      <dgm:spPr/>
      <dgm:t>
        <a:bodyPr/>
        <a:lstStyle/>
        <a:p>
          <a:endParaRPr lang="es-CO"/>
        </a:p>
      </dgm:t>
    </dgm:pt>
    <dgm:pt modelId="{3BE6F3C4-B98B-4017-8D6D-165F44A1C51C}" type="sibTrans" cxnId="{783A7E9B-4FC3-4DA9-80DB-301DB20ABFFE}">
      <dgm:prSet/>
      <dgm:spPr/>
      <dgm:t>
        <a:bodyPr/>
        <a:lstStyle/>
        <a:p>
          <a:endParaRPr lang="es-CO"/>
        </a:p>
      </dgm:t>
    </dgm:pt>
    <dgm:pt modelId="{11DE008D-F48A-4FEA-A1B7-4DCCB48C3549}">
      <dgm:prSet phldrT="[Texto]"/>
      <dgm:spPr/>
      <dgm:t>
        <a:bodyPr/>
        <a:lstStyle/>
        <a:p>
          <a:r>
            <a:rPr lang="es-CO" b="1" dirty="0"/>
            <a:t>Carta Trato Digno</a:t>
          </a:r>
        </a:p>
      </dgm:t>
    </dgm:pt>
    <dgm:pt modelId="{ADB21E11-7044-4890-827B-5FDDC004E64D}" type="parTrans" cxnId="{00E43F7D-3721-4496-AD68-B284C5DFDD3D}">
      <dgm:prSet/>
      <dgm:spPr/>
      <dgm:t>
        <a:bodyPr/>
        <a:lstStyle/>
        <a:p>
          <a:endParaRPr lang="es-CO"/>
        </a:p>
      </dgm:t>
    </dgm:pt>
    <dgm:pt modelId="{ECDA2437-AE1A-4692-BD39-79D004CFB0F5}" type="sibTrans" cxnId="{00E43F7D-3721-4496-AD68-B284C5DFDD3D}">
      <dgm:prSet/>
      <dgm:spPr/>
      <dgm:t>
        <a:bodyPr/>
        <a:lstStyle/>
        <a:p>
          <a:endParaRPr lang="es-CO"/>
        </a:p>
      </dgm:t>
    </dgm:pt>
    <dgm:pt modelId="{E11A5F0F-48BF-442D-98CF-5790D3D18B01}">
      <dgm:prSet phldrT="[Texto]"/>
      <dgm:spPr/>
      <dgm:t>
        <a:bodyPr/>
        <a:lstStyle/>
        <a:p>
          <a:r>
            <a:rPr lang="es-CO" b="1" dirty="0"/>
            <a:t>Manual de Servicio al Ciudadano </a:t>
          </a:r>
        </a:p>
      </dgm:t>
    </dgm:pt>
    <dgm:pt modelId="{D5F6E68D-4FA8-41B8-8310-869712E1DC8B}" type="parTrans" cxnId="{C249965F-B471-429C-BB76-B049710EA4E8}">
      <dgm:prSet/>
      <dgm:spPr/>
      <dgm:t>
        <a:bodyPr/>
        <a:lstStyle/>
        <a:p>
          <a:endParaRPr lang="es-CO"/>
        </a:p>
      </dgm:t>
    </dgm:pt>
    <dgm:pt modelId="{31ABC8D3-2A47-4165-8D04-A31D35550FED}" type="sibTrans" cxnId="{C249965F-B471-429C-BB76-B049710EA4E8}">
      <dgm:prSet/>
      <dgm:spPr/>
      <dgm:t>
        <a:bodyPr/>
        <a:lstStyle/>
        <a:p>
          <a:endParaRPr lang="es-CO"/>
        </a:p>
      </dgm:t>
    </dgm:pt>
    <dgm:pt modelId="{F815B3DE-F733-4E16-8994-75052109E3C4}">
      <dgm:prSet phldrT="[Texto]"/>
      <dgm:spPr/>
      <dgm:t>
        <a:bodyPr/>
        <a:lstStyle/>
        <a:p>
          <a:r>
            <a:rPr lang="es-CO" b="1" dirty="0"/>
            <a:t>Política de servicio al ciudadano</a:t>
          </a:r>
        </a:p>
      </dgm:t>
    </dgm:pt>
    <dgm:pt modelId="{64C54243-3AE4-48CA-872C-DD8197063E38}" type="parTrans" cxnId="{34319255-753F-43B7-B1D8-2A51132C3A66}">
      <dgm:prSet/>
      <dgm:spPr/>
      <dgm:t>
        <a:bodyPr/>
        <a:lstStyle/>
        <a:p>
          <a:endParaRPr lang="es-CO"/>
        </a:p>
      </dgm:t>
    </dgm:pt>
    <dgm:pt modelId="{791016E4-2523-4B7F-94D3-3EB0CC9366BE}" type="sibTrans" cxnId="{34319255-753F-43B7-B1D8-2A51132C3A66}">
      <dgm:prSet/>
      <dgm:spPr/>
      <dgm:t>
        <a:bodyPr/>
        <a:lstStyle/>
        <a:p>
          <a:endParaRPr lang="es-CO"/>
        </a:p>
      </dgm:t>
    </dgm:pt>
    <dgm:pt modelId="{C6C0AF39-C798-4AE6-B985-8BF6EBADB117}">
      <dgm:prSet phldrT="[Texto]"/>
      <dgm:spPr/>
      <dgm:t>
        <a:bodyPr/>
        <a:lstStyle/>
        <a:p>
          <a:r>
            <a:rPr lang="es-CO" b="1" dirty="0"/>
            <a:t>Adecuación Instalaciones locativas</a:t>
          </a:r>
        </a:p>
      </dgm:t>
    </dgm:pt>
    <dgm:pt modelId="{312A3B5D-D711-4DDA-B839-301DF9117BFE}" type="parTrans" cxnId="{5C8075D4-2CD2-49DE-9488-7B0136E25E1E}">
      <dgm:prSet/>
      <dgm:spPr/>
      <dgm:t>
        <a:bodyPr/>
        <a:lstStyle/>
        <a:p>
          <a:endParaRPr lang="es-CO"/>
        </a:p>
      </dgm:t>
    </dgm:pt>
    <dgm:pt modelId="{B6F5F8AE-24B6-4CD3-BD40-17303EDC3F2F}" type="sibTrans" cxnId="{5C8075D4-2CD2-49DE-9488-7B0136E25E1E}">
      <dgm:prSet/>
      <dgm:spPr/>
      <dgm:t>
        <a:bodyPr/>
        <a:lstStyle/>
        <a:p>
          <a:endParaRPr lang="es-CO"/>
        </a:p>
      </dgm:t>
    </dgm:pt>
    <dgm:pt modelId="{C2F9CDF0-FE2D-4332-B59E-EED16D2F596E}" type="pres">
      <dgm:prSet presAssocID="{423211FF-8AB3-431C-958F-07AFF01DEE6B}" presName="Name0" presStyleCnt="0">
        <dgm:presLayoutVars>
          <dgm:dir/>
          <dgm:resizeHandles val="exact"/>
        </dgm:presLayoutVars>
      </dgm:prSet>
      <dgm:spPr/>
    </dgm:pt>
    <dgm:pt modelId="{03D99510-6487-42F4-B422-14B5AA91079B}" type="pres">
      <dgm:prSet presAssocID="{129BB47A-A9E6-4471-A04C-3821C44EAB34}" presName="compNode" presStyleCnt="0"/>
      <dgm:spPr/>
    </dgm:pt>
    <dgm:pt modelId="{6E71B535-DB23-467E-BF80-BABB23904D31}" type="pres">
      <dgm:prSet presAssocID="{129BB47A-A9E6-4471-A04C-3821C44EAB34}" presName="pictRect" presStyleLbl="node1" presStyleIdx="0" presStyleCnt="8"/>
      <dgm:spPr>
        <a:blipFill dpi="0" rotWithShape="1">
          <a:blip xmlns:r="http://schemas.openxmlformats.org/officeDocument/2006/relationships" r:embed="rId1"/>
          <a:srcRect/>
          <a:stretch>
            <a:fillRect l="1720" t="3252" r="-1720" b="-41252"/>
          </a:stretch>
        </a:blipFill>
        <a:ln w="38100">
          <a:solidFill>
            <a:srgbClr val="03468B"/>
          </a:solidFill>
        </a:ln>
      </dgm:spPr>
    </dgm:pt>
    <dgm:pt modelId="{958447C2-DA49-4E29-95B5-DF4855959CAD}" type="pres">
      <dgm:prSet presAssocID="{129BB47A-A9E6-4471-A04C-3821C44EAB34}" presName="textRect" presStyleLbl="revTx" presStyleIdx="0" presStyleCnt="8">
        <dgm:presLayoutVars>
          <dgm:bulletEnabled val="1"/>
        </dgm:presLayoutVars>
      </dgm:prSet>
      <dgm:spPr/>
    </dgm:pt>
    <dgm:pt modelId="{0F50BF03-1D7C-44AD-9A0D-63C3535FE2A1}" type="pres">
      <dgm:prSet presAssocID="{9EC94EB9-CAFA-42FA-B3CE-472B6F65B901}" presName="sibTrans" presStyleLbl="sibTrans2D1" presStyleIdx="0" presStyleCnt="0"/>
      <dgm:spPr/>
    </dgm:pt>
    <dgm:pt modelId="{AD4A7A59-5238-4195-B460-A1280C8CC3E5}" type="pres">
      <dgm:prSet presAssocID="{504D7483-F09B-4AEC-9A9B-20D362E0A266}" presName="compNode" presStyleCnt="0"/>
      <dgm:spPr/>
    </dgm:pt>
    <dgm:pt modelId="{254BAD0E-334A-42D5-A3A2-30A319D233E6}" type="pres">
      <dgm:prSet presAssocID="{504D7483-F09B-4AEC-9A9B-20D362E0A266}" presName="pictRect" presStyleLbl="node1" presStyleIdx="1" presStyleCnt="8"/>
      <dgm:spPr>
        <a:blipFill dpi="0" rotWithShape="1">
          <a:blip xmlns:r="http://schemas.openxmlformats.org/officeDocument/2006/relationships" r:embed="rId2"/>
          <a:srcRect/>
          <a:stretch>
            <a:fillRect l="-12846" t="566" r="-1154" b="-566"/>
          </a:stretch>
        </a:blipFill>
        <a:ln w="38100">
          <a:solidFill>
            <a:srgbClr val="93C01F"/>
          </a:solidFill>
        </a:ln>
      </dgm:spPr>
    </dgm:pt>
    <dgm:pt modelId="{01B3C852-AD5E-49FC-8739-563BACBEDFB4}" type="pres">
      <dgm:prSet presAssocID="{504D7483-F09B-4AEC-9A9B-20D362E0A266}" presName="textRect" presStyleLbl="revTx" presStyleIdx="1" presStyleCnt="8">
        <dgm:presLayoutVars>
          <dgm:bulletEnabled val="1"/>
        </dgm:presLayoutVars>
      </dgm:prSet>
      <dgm:spPr/>
    </dgm:pt>
    <dgm:pt modelId="{5AE5B3DB-0AFA-42A9-BE13-54B66EB1C653}" type="pres">
      <dgm:prSet presAssocID="{DA772F5B-1F4D-4595-AF05-70998627BA66}" presName="sibTrans" presStyleLbl="sibTrans2D1" presStyleIdx="0" presStyleCnt="0"/>
      <dgm:spPr/>
    </dgm:pt>
    <dgm:pt modelId="{9EEE9889-4160-4CCE-8624-F7DC4E8EB19A}" type="pres">
      <dgm:prSet presAssocID="{E3DBD85C-26D5-4D13-9126-8542DBF23720}" presName="compNode" presStyleCnt="0"/>
      <dgm:spPr/>
    </dgm:pt>
    <dgm:pt modelId="{F77D9247-3246-4D3E-96C7-99E4DBE510B3}" type="pres">
      <dgm:prSet presAssocID="{E3DBD85C-26D5-4D13-9126-8542DBF23720}" presName="pictRect" presStyleLbl="node1" presStyleIdx="2" presStyleCnt="8"/>
      <dgm:spPr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  <a:ln w="38100">
          <a:solidFill>
            <a:srgbClr val="03468B"/>
          </a:solidFill>
        </a:ln>
      </dgm:spPr>
    </dgm:pt>
    <dgm:pt modelId="{28644FDD-870C-4E7E-A8B0-ADB77FF6DD4C}" type="pres">
      <dgm:prSet presAssocID="{E3DBD85C-26D5-4D13-9126-8542DBF23720}" presName="textRect" presStyleLbl="revTx" presStyleIdx="2" presStyleCnt="8">
        <dgm:presLayoutVars>
          <dgm:bulletEnabled val="1"/>
        </dgm:presLayoutVars>
      </dgm:prSet>
      <dgm:spPr/>
    </dgm:pt>
    <dgm:pt modelId="{150A0DBC-4B3E-439F-A600-C43904C6B6CA}" type="pres">
      <dgm:prSet presAssocID="{FE942613-00B7-40C2-9A61-CA04F08899E2}" presName="sibTrans" presStyleLbl="sibTrans2D1" presStyleIdx="0" presStyleCnt="0"/>
      <dgm:spPr/>
    </dgm:pt>
    <dgm:pt modelId="{27279BDC-AD6C-418A-BB2D-F6E8ADE32FD2}" type="pres">
      <dgm:prSet presAssocID="{2B4AD2C8-761E-4D7E-B623-96AC6D0A5140}" presName="compNode" presStyleCnt="0"/>
      <dgm:spPr/>
    </dgm:pt>
    <dgm:pt modelId="{97EAAAF3-CC1E-4328-A31E-2E644E93016E}" type="pres">
      <dgm:prSet presAssocID="{2B4AD2C8-761E-4D7E-B623-96AC6D0A5140}" presName="pictRect" presStyleLbl="node1" presStyleIdx="3" presStyleCnt="8"/>
      <dgm:spPr>
        <a:blipFill dpi="0" rotWithShape="1">
          <a:blip xmlns:r="http://schemas.openxmlformats.org/officeDocument/2006/relationships" r:embed="rId4"/>
          <a:srcRect/>
          <a:stretch>
            <a:fillRect l="-3542" t="1072" r="-20458" b="-1072"/>
          </a:stretch>
        </a:blipFill>
        <a:ln w="38100">
          <a:solidFill>
            <a:srgbClr val="93C01F"/>
          </a:solidFill>
        </a:ln>
      </dgm:spPr>
    </dgm:pt>
    <dgm:pt modelId="{C83DC186-915E-4880-90CD-1074981C0C6C}" type="pres">
      <dgm:prSet presAssocID="{2B4AD2C8-761E-4D7E-B623-96AC6D0A5140}" presName="textRect" presStyleLbl="revTx" presStyleIdx="3" presStyleCnt="8">
        <dgm:presLayoutVars>
          <dgm:bulletEnabled val="1"/>
        </dgm:presLayoutVars>
      </dgm:prSet>
      <dgm:spPr/>
    </dgm:pt>
    <dgm:pt modelId="{51A3675E-43B4-4616-B9CF-E42DDD84C75D}" type="pres">
      <dgm:prSet presAssocID="{3BE6F3C4-B98B-4017-8D6D-165F44A1C51C}" presName="sibTrans" presStyleLbl="sibTrans2D1" presStyleIdx="0" presStyleCnt="0"/>
      <dgm:spPr/>
    </dgm:pt>
    <dgm:pt modelId="{B8E2D653-D4A7-4F5C-BDF0-303036499448}" type="pres">
      <dgm:prSet presAssocID="{11DE008D-F48A-4FEA-A1B7-4DCCB48C3549}" presName="compNode" presStyleCnt="0"/>
      <dgm:spPr/>
    </dgm:pt>
    <dgm:pt modelId="{FCDFB73B-211A-4F53-86D4-AE1E109EC68E}" type="pres">
      <dgm:prSet presAssocID="{11DE008D-F48A-4FEA-A1B7-4DCCB48C3549}" presName="pictRect" presStyleLbl="node1" presStyleIdx="4" presStyleCnt="8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28" t="-18568" r="-428" b="-69432"/>
          </a:stretch>
        </a:blipFill>
        <a:ln w="38100">
          <a:solidFill>
            <a:srgbClr val="03468B"/>
          </a:solidFill>
        </a:ln>
      </dgm:spPr>
    </dgm:pt>
    <dgm:pt modelId="{11A3536B-1E95-473B-BB01-556B9B96356E}" type="pres">
      <dgm:prSet presAssocID="{11DE008D-F48A-4FEA-A1B7-4DCCB48C3549}" presName="textRect" presStyleLbl="revTx" presStyleIdx="4" presStyleCnt="8">
        <dgm:presLayoutVars>
          <dgm:bulletEnabled val="1"/>
        </dgm:presLayoutVars>
      </dgm:prSet>
      <dgm:spPr/>
    </dgm:pt>
    <dgm:pt modelId="{E576C51E-BD7F-4EF9-A379-11B2E1E51B65}" type="pres">
      <dgm:prSet presAssocID="{ECDA2437-AE1A-4692-BD39-79D004CFB0F5}" presName="sibTrans" presStyleLbl="sibTrans2D1" presStyleIdx="0" presStyleCnt="0"/>
      <dgm:spPr/>
    </dgm:pt>
    <dgm:pt modelId="{00593A04-2C5F-45E1-B0B1-2AFFDCAC063B}" type="pres">
      <dgm:prSet presAssocID="{E11A5F0F-48BF-442D-98CF-5790D3D18B01}" presName="compNode" presStyleCnt="0"/>
      <dgm:spPr/>
    </dgm:pt>
    <dgm:pt modelId="{E7FD1694-7030-49AB-BF2C-41B0B8673102}" type="pres">
      <dgm:prSet presAssocID="{E11A5F0F-48BF-442D-98CF-5790D3D18B01}" presName="pictRect" presStyleLbl="node1" presStyleIdx="5" presStyleCnt="8"/>
      <dgm:spPr>
        <a:blipFill rotWithShape="1">
          <a:blip xmlns:r="http://schemas.openxmlformats.org/officeDocument/2006/relationships" r:embed="rId6"/>
          <a:srcRect/>
          <a:stretch>
            <a:fillRect t="-3000" b="-3000"/>
          </a:stretch>
        </a:blipFill>
        <a:ln w="38100">
          <a:solidFill>
            <a:srgbClr val="93C01F"/>
          </a:solidFill>
        </a:ln>
      </dgm:spPr>
    </dgm:pt>
    <dgm:pt modelId="{B2710A31-C411-4793-B71D-E3E0ABF1B8CF}" type="pres">
      <dgm:prSet presAssocID="{E11A5F0F-48BF-442D-98CF-5790D3D18B01}" presName="textRect" presStyleLbl="revTx" presStyleIdx="5" presStyleCnt="8">
        <dgm:presLayoutVars>
          <dgm:bulletEnabled val="1"/>
        </dgm:presLayoutVars>
      </dgm:prSet>
      <dgm:spPr/>
    </dgm:pt>
    <dgm:pt modelId="{BB252332-B5AD-4F8B-A3E1-D0AC1B04CB2A}" type="pres">
      <dgm:prSet presAssocID="{31ABC8D3-2A47-4165-8D04-A31D35550FED}" presName="sibTrans" presStyleLbl="sibTrans2D1" presStyleIdx="0" presStyleCnt="0"/>
      <dgm:spPr/>
    </dgm:pt>
    <dgm:pt modelId="{7093DF97-DA39-498E-B2A8-CFAF642CF1C3}" type="pres">
      <dgm:prSet presAssocID="{F815B3DE-F733-4E16-8994-75052109E3C4}" presName="compNode" presStyleCnt="0"/>
      <dgm:spPr/>
    </dgm:pt>
    <dgm:pt modelId="{6F431721-22CC-42B2-8BFB-B92E0F580C2A}" type="pres">
      <dgm:prSet presAssocID="{F815B3DE-F733-4E16-8994-75052109E3C4}" presName="pictRect" presStyleLbl="node1" presStyleIdx="6" presStyleCnt="8"/>
      <dgm:spPr>
        <a:blipFill rotWithShape="1">
          <a:blip xmlns:r="http://schemas.openxmlformats.org/officeDocument/2006/relationships" r:embed="rId7"/>
          <a:srcRect/>
          <a:stretch>
            <a:fillRect l="-6000" r="-6000"/>
          </a:stretch>
        </a:blipFill>
        <a:ln w="38100">
          <a:solidFill>
            <a:srgbClr val="03468B"/>
          </a:solidFill>
        </a:ln>
      </dgm:spPr>
    </dgm:pt>
    <dgm:pt modelId="{A731284A-3478-4293-B00A-AA68B6E701BC}" type="pres">
      <dgm:prSet presAssocID="{F815B3DE-F733-4E16-8994-75052109E3C4}" presName="textRect" presStyleLbl="revTx" presStyleIdx="6" presStyleCnt="8">
        <dgm:presLayoutVars>
          <dgm:bulletEnabled val="1"/>
        </dgm:presLayoutVars>
      </dgm:prSet>
      <dgm:spPr/>
    </dgm:pt>
    <dgm:pt modelId="{69602460-662D-49E5-8AA5-2D441EC906B8}" type="pres">
      <dgm:prSet presAssocID="{791016E4-2523-4B7F-94D3-3EB0CC9366BE}" presName="sibTrans" presStyleLbl="sibTrans2D1" presStyleIdx="0" presStyleCnt="0"/>
      <dgm:spPr/>
    </dgm:pt>
    <dgm:pt modelId="{FE98AC8B-D5B5-4086-9F2D-43B3F1D3AF95}" type="pres">
      <dgm:prSet presAssocID="{C6C0AF39-C798-4AE6-B985-8BF6EBADB117}" presName="compNode" presStyleCnt="0"/>
      <dgm:spPr/>
    </dgm:pt>
    <dgm:pt modelId="{7C217F5C-47F0-44BF-961D-2C2AC655A291}" type="pres">
      <dgm:prSet presAssocID="{C6C0AF39-C798-4AE6-B985-8BF6EBADB117}" presName="pictRect" presStyleLbl="node1" presStyleIdx="7" presStyleCnt="8"/>
      <dgm:spPr>
        <a:blipFill rotWithShape="1">
          <a:blip xmlns:r="http://schemas.openxmlformats.org/officeDocument/2006/relationships" r:embed="rId8"/>
          <a:srcRect/>
          <a:stretch>
            <a:fillRect t="-3000" b="-3000"/>
          </a:stretch>
        </a:blipFill>
        <a:ln w="38100">
          <a:solidFill>
            <a:srgbClr val="93C01F"/>
          </a:solidFill>
        </a:ln>
      </dgm:spPr>
    </dgm:pt>
    <dgm:pt modelId="{677EFC89-51D3-49B4-BCCE-F82AD0FD6A12}" type="pres">
      <dgm:prSet presAssocID="{C6C0AF39-C798-4AE6-B985-8BF6EBADB117}" presName="textRect" presStyleLbl="revTx" presStyleIdx="7" presStyleCnt="8">
        <dgm:presLayoutVars>
          <dgm:bulletEnabled val="1"/>
        </dgm:presLayoutVars>
      </dgm:prSet>
      <dgm:spPr/>
    </dgm:pt>
  </dgm:ptLst>
  <dgm:cxnLst>
    <dgm:cxn modelId="{025A7607-E70A-4014-91E9-192FFCE20A4F}" srcId="{423211FF-8AB3-431C-958F-07AFF01DEE6B}" destId="{E3DBD85C-26D5-4D13-9126-8542DBF23720}" srcOrd="2" destOrd="0" parTransId="{39F5CF4B-34FD-4CB6-8F92-BDE2FF83C928}" sibTransId="{FE942613-00B7-40C2-9A61-CA04F08899E2}"/>
    <dgm:cxn modelId="{C96B2709-8138-4347-AC2C-015BA4403DE1}" type="presOf" srcId="{E11A5F0F-48BF-442D-98CF-5790D3D18B01}" destId="{B2710A31-C411-4793-B71D-E3E0ABF1B8CF}" srcOrd="0" destOrd="0" presId="urn:microsoft.com/office/officeart/2005/8/layout/pList1"/>
    <dgm:cxn modelId="{94170B0A-79D8-4F16-A337-ADF6909BD52A}" type="presOf" srcId="{DA772F5B-1F4D-4595-AF05-70998627BA66}" destId="{5AE5B3DB-0AFA-42A9-BE13-54B66EB1C653}" srcOrd="0" destOrd="0" presId="urn:microsoft.com/office/officeart/2005/8/layout/pList1"/>
    <dgm:cxn modelId="{8D9DD10C-0292-461F-AB63-13A16374E495}" type="presOf" srcId="{9EC94EB9-CAFA-42FA-B3CE-472B6F65B901}" destId="{0F50BF03-1D7C-44AD-9A0D-63C3535FE2A1}" srcOrd="0" destOrd="0" presId="urn:microsoft.com/office/officeart/2005/8/layout/pList1"/>
    <dgm:cxn modelId="{C249965F-B471-429C-BB76-B049710EA4E8}" srcId="{423211FF-8AB3-431C-958F-07AFF01DEE6B}" destId="{E11A5F0F-48BF-442D-98CF-5790D3D18B01}" srcOrd="5" destOrd="0" parTransId="{D5F6E68D-4FA8-41B8-8310-869712E1DC8B}" sibTransId="{31ABC8D3-2A47-4165-8D04-A31D35550FED}"/>
    <dgm:cxn modelId="{3F131561-D750-4736-8EEF-6003BA998C64}" type="presOf" srcId="{11DE008D-F48A-4FEA-A1B7-4DCCB48C3549}" destId="{11A3536B-1E95-473B-BB01-556B9B96356E}" srcOrd="0" destOrd="0" presId="urn:microsoft.com/office/officeart/2005/8/layout/pList1"/>
    <dgm:cxn modelId="{F9798168-D445-4990-A6B5-2EF35C5455AA}" type="presOf" srcId="{129BB47A-A9E6-4471-A04C-3821C44EAB34}" destId="{958447C2-DA49-4E29-95B5-DF4855959CAD}" srcOrd="0" destOrd="0" presId="urn:microsoft.com/office/officeart/2005/8/layout/pList1"/>
    <dgm:cxn modelId="{95C6926A-3320-40D7-81B6-63BB4C3B86F6}" type="presOf" srcId="{2B4AD2C8-761E-4D7E-B623-96AC6D0A5140}" destId="{C83DC186-915E-4880-90CD-1074981C0C6C}" srcOrd="0" destOrd="0" presId="urn:microsoft.com/office/officeart/2005/8/layout/pList1"/>
    <dgm:cxn modelId="{87816E4D-5E20-4A9B-8FC0-A6476E7FD5EA}" srcId="{423211FF-8AB3-431C-958F-07AFF01DEE6B}" destId="{504D7483-F09B-4AEC-9A9B-20D362E0A266}" srcOrd="1" destOrd="0" parTransId="{76B64BDC-FFE4-4C76-8490-2A6C4B44EA63}" sibTransId="{DA772F5B-1F4D-4595-AF05-70998627BA66}"/>
    <dgm:cxn modelId="{A0459E50-C23E-498C-9C0B-55FDEFB199E5}" type="presOf" srcId="{ECDA2437-AE1A-4692-BD39-79D004CFB0F5}" destId="{E576C51E-BD7F-4EF9-A379-11B2E1E51B65}" srcOrd="0" destOrd="0" presId="urn:microsoft.com/office/officeart/2005/8/layout/pList1"/>
    <dgm:cxn modelId="{34319255-753F-43B7-B1D8-2A51132C3A66}" srcId="{423211FF-8AB3-431C-958F-07AFF01DEE6B}" destId="{F815B3DE-F733-4E16-8994-75052109E3C4}" srcOrd="6" destOrd="0" parTransId="{64C54243-3AE4-48CA-872C-DD8197063E38}" sibTransId="{791016E4-2523-4B7F-94D3-3EB0CC9366BE}"/>
    <dgm:cxn modelId="{FBD3DF55-2368-4543-9104-7A4C86C8585D}" type="presOf" srcId="{3BE6F3C4-B98B-4017-8D6D-165F44A1C51C}" destId="{51A3675E-43B4-4616-B9CF-E42DDD84C75D}" srcOrd="0" destOrd="0" presId="urn:microsoft.com/office/officeart/2005/8/layout/pList1"/>
    <dgm:cxn modelId="{00E43F7D-3721-4496-AD68-B284C5DFDD3D}" srcId="{423211FF-8AB3-431C-958F-07AFF01DEE6B}" destId="{11DE008D-F48A-4FEA-A1B7-4DCCB48C3549}" srcOrd="4" destOrd="0" parTransId="{ADB21E11-7044-4890-827B-5FDDC004E64D}" sibTransId="{ECDA2437-AE1A-4692-BD39-79D004CFB0F5}"/>
    <dgm:cxn modelId="{920CCF7E-3FAE-4CA2-9DAC-2D000922047A}" type="presOf" srcId="{31ABC8D3-2A47-4165-8D04-A31D35550FED}" destId="{BB252332-B5AD-4F8B-A3E1-D0AC1B04CB2A}" srcOrd="0" destOrd="0" presId="urn:microsoft.com/office/officeart/2005/8/layout/pList1"/>
    <dgm:cxn modelId="{FA624689-E838-4535-8525-1F8E55BE2872}" type="presOf" srcId="{791016E4-2523-4B7F-94D3-3EB0CC9366BE}" destId="{69602460-662D-49E5-8AA5-2D441EC906B8}" srcOrd="0" destOrd="0" presId="urn:microsoft.com/office/officeart/2005/8/layout/pList1"/>
    <dgm:cxn modelId="{783A7E9B-4FC3-4DA9-80DB-301DB20ABFFE}" srcId="{423211FF-8AB3-431C-958F-07AFF01DEE6B}" destId="{2B4AD2C8-761E-4D7E-B623-96AC6D0A5140}" srcOrd="3" destOrd="0" parTransId="{EFF47C1E-66EC-44CB-B27C-10987EFC26F7}" sibTransId="{3BE6F3C4-B98B-4017-8D6D-165F44A1C51C}"/>
    <dgm:cxn modelId="{5ECB5CA4-81A8-4EA8-BBDB-E8FA4862BE6A}" type="presOf" srcId="{FE942613-00B7-40C2-9A61-CA04F08899E2}" destId="{150A0DBC-4B3E-439F-A600-C43904C6B6CA}" srcOrd="0" destOrd="0" presId="urn:microsoft.com/office/officeart/2005/8/layout/pList1"/>
    <dgm:cxn modelId="{1223AFAE-2988-4719-974E-898A35A9FF6A}" type="presOf" srcId="{F815B3DE-F733-4E16-8994-75052109E3C4}" destId="{A731284A-3478-4293-B00A-AA68B6E701BC}" srcOrd="0" destOrd="0" presId="urn:microsoft.com/office/officeart/2005/8/layout/pList1"/>
    <dgm:cxn modelId="{1A703BAF-6A4D-4C6E-BFC4-200189814C5F}" type="presOf" srcId="{C6C0AF39-C798-4AE6-B985-8BF6EBADB117}" destId="{677EFC89-51D3-49B4-BCCE-F82AD0FD6A12}" srcOrd="0" destOrd="0" presId="urn:microsoft.com/office/officeart/2005/8/layout/pList1"/>
    <dgm:cxn modelId="{DEF006B0-94EB-49E3-8790-7B7ABDEB498F}" srcId="{423211FF-8AB3-431C-958F-07AFF01DEE6B}" destId="{129BB47A-A9E6-4471-A04C-3821C44EAB34}" srcOrd="0" destOrd="0" parTransId="{176D3DA8-32E0-4948-BD8D-EF352A9448BD}" sibTransId="{9EC94EB9-CAFA-42FA-B3CE-472B6F65B901}"/>
    <dgm:cxn modelId="{9B74E5B6-A66C-4173-A19A-ED5D441B69B0}" type="presOf" srcId="{504D7483-F09B-4AEC-9A9B-20D362E0A266}" destId="{01B3C852-AD5E-49FC-8739-563BACBEDFB4}" srcOrd="0" destOrd="0" presId="urn:microsoft.com/office/officeart/2005/8/layout/pList1"/>
    <dgm:cxn modelId="{5C8075D4-2CD2-49DE-9488-7B0136E25E1E}" srcId="{423211FF-8AB3-431C-958F-07AFF01DEE6B}" destId="{C6C0AF39-C798-4AE6-B985-8BF6EBADB117}" srcOrd="7" destOrd="0" parTransId="{312A3B5D-D711-4DDA-B839-301DF9117BFE}" sibTransId="{B6F5F8AE-24B6-4CD3-BD40-17303EDC3F2F}"/>
    <dgm:cxn modelId="{B84410D5-0B74-4D3A-A218-9C31BBDCCACE}" type="presOf" srcId="{423211FF-8AB3-431C-958F-07AFF01DEE6B}" destId="{C2F9CDF0-FE2D-4332-B59E-EED16D2F596E}" srcOrd="0" destOrd="0" presId="urn:microsoft.com/office/officeart/2005/8/layout/pList1"/>
    <dgm:cxn modelId="{11FED3DF-FEAD-455F-82F0-F5F77AF4D41F}" type="presOf" srcId="{E3DBD85C-26D5-4D13-9126-8542DBF23720}" destId="{28644FDD-870C-4E7E-A8B0-ADB77FF6DD4C}" srcOrd="0" destOrd="0" presId="urn:microsoft.com/office/officeart/2005/8/layout/pList1"/>
    <dgm:cxn modelId="{9029BB9A-B466-476E-80B1-69B128EC8C73}" type="presParOf" srcId="{C2F9CDF0-FE2D-4332-B59E-EED16D2F596E}" destId="{03D99510-6487-42F4-B422-14B5AA91079B}" srcOrd="0" destOrd="0" presId="urn:microsoft.com/office/officeart/2005/8/layout/pList1"/>
    <dgm:cxn modelId="{E0F580FB-FC7E-453F-9BC5-CF24BC754FCA}" type="presParOf" srcId="{03D99510-6487-42F4-B422-14B5AA91079B}" destId="{6E71B535-DB23-467E-BF80-BABB23904D31}" srcOrd="0" destOrd="0" presId="urn:microsoft.com/office/officeart/2005/8/layout/pList1"/>
    <dgm:cxn modelId="{DC7ECD82-0BE7-42EF-B018-89097A6B6680}" type="presParOf" srcId="{03D99510-6487-42F4-B422-14B5AA91079B}" destId="{958447C2-DA49-4E29-95B5-DF4855959CAD}" srcOrd="1" destOrd="0" presId="urn:microsoft.com/office/officeart/2005/8/layout/pList1"/>
    <dgm:cxn modelId="{88C14D21-976B-4C20-BF23-8000329BA206}" type="presParOf" srcId="{C2F9CDF0-FE2D-4332-B59E-EED16D2F596E}" destId="{0F50BF03-1D7C-44AD-9A0D-63C3535FE2A1}" srcOrd="1" destOrd="0" presId="urn:microsoft.com/office/officeart/2005/8/layout/pList1"/>
    <dgm:cxn modelId="{26C4EA46-DC7B-472A-BF1F-862A26E67E7D}" type="presParOf" srcId="{C2F9CDF0-FE2D-4332-B59E-EED16D2F596E}" destId="{AD4A7A59-5238-4195-B460-A1280C8CC3E5}" srcOrd="2" destOrd="0" presId="urn:microsoft.com/office/officeart/2005/8/layout/pList1"/>
    <dgm:cxn modelId="{CC8077B0-3981-4443-8C91-976917F94FFF}" type="presParOf" srcId="{AD4A7A59-5238-4195-B460-A1280C8CC3E5}" destId="{254BAD0E-334A-42D5-A3A2-30A319D233E6}" srcOrd="0" destOrd="0" presId="urn:microsoft.com/office/officeart/2005/8/layout/pList1"/>
    <dgm:cxn modelId="{A51C161C-3708-4307-88B4-9FA4B786BDD4}" type="presParOf" srcId="{AD4A7A59-5238-4195-B460-A1280C8CC3E5}" destId="{01B3C852-AD5E-49FC-8739-563BACBEDFB4}" srcOrd="1" destOrd="0" presId="urn:microsoft.com/office/officeart/2005/8/layout/pList1"/>
    <dgm:cxn modelId="{69A3BCB3-96AD-4797-B5A4-10BA3B518E52}" type="presParOf" srcId="{C2F9CDF0-FE2D-4332-B59E-EED16D2F596E}" destId="{5AE5B3DB-0AFA-42A9-BE13-54B66EB1C653}" srcOrd="3" destOrd="0" presId="urn:microsoft.com/office/officeart/2005/8/layout/pList1"/>
    <dgm:cxn modelId="{C5340D74-54DD-4F44-92F5-62A1D94AF2C6}" type="presParOf" srcId="{C2F9CDF0-FE2D-4332-B59E-EED16D2F596E}" destId="{9EEE9889-4160-4CCE-8624-F7DC4E8EB19A}" srcOrd="4" destOrd="0" presId="urn:microsoft.com/office/officeart/2005/8/layout/pList1"/>
    <dgm:cxn modelId="{0573EF4E-2C41-477F-BA95-C311030A3B1D}" type="presParOf" srcId="{9EEE9889-4160-4CCE-8624-F7DC4E8EB19A}" destId="{F77D9247-3246-4D3E-96C7-99E4DBE510B3}" srcOrd="0" destOrd="0" presId="urn:microsoft.com/office/officeart/2005/8/layout/pList1"/>
    <dgm:cxn modelId="{81769A1E-C343-4645-A85C-F1E9A9D9076B}" type="presParOf" srcId="{9EEE9889-4160-4CCE-8624-F7DC4E8EB19A}" destId="{28644FDD-870C-4E7E-A8B0-ADB77FF6DD4C}" srcOrd="1" destOrd="0" presId="urn:microsoft.com/office/officeart/2005/8/layout/pList1"/>
    <dgm:cxn modelId="{B208E53B-DC04-4F2D-AAA5-AB1BB8886C57}" type="presParOf" srcId="{C2F9CDF0-FE2D-4332-B59E-EED16D2F596E}" destId="{150A0DBC-4B3E-439F-A600-C43904C6B6CA}" srcOrd="5" destOrd="0" presId="urn:microsoft.com/office/officeart/2005/8/layout/pList1"/>
    <dgm:cxn modelId="{7E016301-E3C2-4E0B-8956-038CE0ABFC8E}" type="presParOf" srcId="{C2F9CDF0-FE2D-4332-B59E-EED16D2F596E}" destId="{27279BDC-AD6C-418A-BB2D-F6E8ADE32FD2}" srcOrd="6" destOrd="0" presId="urn:microsoft.com/office/officeart/2005/8/layout/pList1"/>
    <dgm:cxn modelId="{57918009-B9B4-4AD8-AFA5-9D34BA8F64DD}" type="presParOf" srcId="{27279BDC-AD6C-418A-BB2D-F6E8ADE32FD2}" destId="{97EAAAF3-CC1E-4328-A31E-2E644E93016E}" srcOrd="0" destOrd="0" presId="urn:microsoft.com/office/officeart/2005/8/layout/pList1"/>
    <dgm:cxn modelId="{A95F448E-C271-46F4-8C91-8EACB0D24840}" type="presParOf" srcId="{27279BDC-AD6C-418A-BB2D-F6E8ADE32FD2}" destId="{C83DC186-915E-4880-90CD-1074981C0C6C}" srcOrd="1" destOrd="0" presId="urn:microsoft.com/office/officeart/2005/8/layout/pList1"/>
    <dgm:cxn modelId="{FC80AD12-63A9-496B-B4C4-5311746E7A62}" type="presParOf" srcId="{C2F9CDF0-FE2D-4332-B59E-EED16D2F596E}" destId="{51A3675E-43B4-4616-B9CF-E42DDD84C75D}" srcOrd="7" destOrd="0" presId="urn:microsoft.com/office/officeart/2005/8/layout/pList1"/>
    <dgm:cxn modelId="{A9353C26-B87F-45AF-B5F6-775BEACEE8B1}" type="presParOf" srcId="{C2F9CDF0-FE2D-4332-B59E-EED16D2F596E}" destId="{B8E2D653-D4A7-4F5C-BDF0-303036499448}" srcOrd="8" destOrd="0" presId="urn:microsoft.com/office/officeart/2005/8/layout/pList1"/>
    <dgm:cxn modelId="{FF97270A-27EA-41E3-8819-F86582AC9709}" type="presParOf" srcId="{B8E2D653-D4A7-4F5C-BDF0-303036499448}" destId="{FCDFB73B-211A-4F53-86D4-AE1E109EC68E}" srcOrd="0" destOrd="0" presId="urn:microsoft.com/office/officeart/2005/8/layout/pList1"/>
    <dgm:cxn modelId="{2CF3B0DC-5D3F-490E-8BE0-ABCF9C57BAD9}" type="presParOf" srcId="{B8E2D653-D4A7-4F5C-BDF0-303036499448}" destId="{11A3536B-1E95-473B-BB01-556B9B96356E}" srcOrd="1" destOrd="0" presId="urn:microsoft.com/office/officeart/2005/8/layout/pList1"/>
    <dgm:cxn modelId="{F9672AFD-2758-4047-A6BA-8D68485DC49C}" type="presParOf" srcId="{C2F9CDF0-FE2D-4332-B59E-EED16D2F596E}" destId="{E576C51E-BD7F-4EF9-A379-11B2E1E51B65}" srcOrd="9" destOrd="0" presId="urn:microsoft.com/office/officeart/2005/8/layout/pList1"/>
    <dgm:cxn modelId="{EF7CB176-614B-4916-84E2-D0680FBF85AC}" type="presParOf" srcId="{C2F9CDF0-FE2D-4332-B59E-EED16D2F596E}" destId="{00593A04-2C5F-45E1-B0B1-2AFFDCAC063B}" srcOrd="10" destOrd="0" presId="urn:microsoft.com/office/officeart/2005/8/layout/pList1"/>
    <dgm:cxn modelId="{BEE3A812-BC1B-4F2D-AB59-46499632560C}" type="presParOf" srcId="{00593A04-2C5F-45E1-B0B1-2AFFDCAC063B}" destId="{E7FD1694-7030-49AB-BF2C-41B0B8673102}" srcOrd="0" destOrd="0" presId="urn:microsoft.com/office/officeart/2005/8/layout/pList1"/>
    <dgm:cxn modelId="{FF0B956A-CDFD-4857-AA3B-6CB06D1A2449}" type="presParOf" srcId="{00593A04-2C5F-45E1-B0B1-2AFFDCAC063B}" destId="{B2710A31-C411-4793-B71D-E3E0ABF1B8CF}" srcOrd="1" destOrd="0" presId="urn:microsoft.com/office/officeart/2005/8/layout/pList1"/>
    <dgm:cxn modelId="{E1A28E73-4D9C-4C5E-B839-436907AD2E18}" type="presParOf" srcId="{C2F9CDF0-FE2D-4332-B59E-EED16D2F596E}" destId="{BB252332-B5AD-4F8B-A3E1-D0AC1B04CB2A}" srcOrd="11" destOrd="0" presId="urn:microsoft.com/office/officeart/2005/8/layout/pList1"/>
    <dgm:cxn modelId="{5F2B20D0-E706-4E4D-AC55-93823C698E6C}" type="presParOf" srcId="{C2F9CDF0-FE2D-4332-B59E-EED16D2F596E}" destId="{7093DF97-DA39-498E-B2A8-CFAF642CF1C3}" srcOrd="12" destOrd="0" presId="urn:microsoft.com/office/officeart/2005/8/layout/pList1"/>
    <dgm:cxn modelId="{F803C114-8D2D-4039-BE53-8A98562D2136}" type="presParOf" srcId="{7093DF97-DA39-498E-B2A8-CFAF642CF1C3}" destId="{6F431721-22CC-42B2-8BFB-B92E0F580C2A}" srcOrd="0" destOrd="0" presId="urn:microsoft.com/office/officeart/2005/8/layout/pList1"/>
    <dgm:cxn modelId="{5030D331-7B19-4D00-8089-1702F271CF62}" type="presParOf" srcId="{7093DF97-DA39-498E-B2A8-CFAF642CF1C3}" destId="{A731284A-3478-4293-B00A-AA68B6E701BC}" srcOrd="1" destOrd="0" presId="urn:microsoft.com/office/officeart/2005/8/layout/pList1"/>
    <dgm:cxn modelId="{BA93B91D-5C9E-41A7-85C0-B3D1480E5A98}" type="presParOf" srcId="{C2F9CDF0-FE2D-4332-B59E-EED16D2F596E}" destId="{69602460-662D-49E5-8AA5-2D441EC906B8}" srcOrd="13" destOrd="0" presId="urn:microsoft.com/office/officeart/2005/8/layout/pList1"/>
    <dgm:cxn modelId="{A2F6EB52-7489-4981-824D-578DE6F60127}" type="presParOf" srcId="{C2F9CDF0-FE2D-4332-B59E-EED16D2F596E}" destId="{FE98AC8B-D5B5-4086-9F2D-43B3F1D3AF95}" srcOrd="14" destOrd="0" presId="urn:microsoft.com/office/officeart/2005/8/layout/pList1"/>
    <dgm:cxn modelId="{6FC29E56-61CE-4471-ACB8-DEAC560B5327}" type="presParOf" srcId="{FE98AC8B-D5B5-4086-9F2D-43B3F1D3AF95}" destId="{7C217F5C-47F0-44BF-961D-2C2AC655A291}" srcOrd="0" destOrd="0" presId="urn:microsoft.com/office/officeart/2005/8/layout/pList1"/>
    <dgm:cxn modelId="{60F6488B-EF2E-4B2B-889D-6ECB26310E7F}" type="presParOf" srcId="{FE98AC8B-D5B5-4086-9F2D-43B3F1D3AF95}" destId="{677EFC89-51D3-49B4-BCCE-F82AD0FD6A12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228268-D0C5-4687-9959-F985F328AEEE}" type="doc">
      <dgm:prSet loTypeId="urn:microsoft.com/office/officeart/2005/8/layout/default" loCatId="list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endParaRPr lang="es-CO"/>
        </a:p>
      </dgm:t>
    </dgm:pt>
    <dgm:pt modelId="{FE75B785-E39A-4895-897B-FC5A5CF065BA}">
      <dgm:prSet phldrT="[Texto]"/>
      <dgm:spPr/>
      <dgm:t>
        <a:bodyPr/>
        <a:lstStyle/>
        <a:p>
          <a:r>
            <a:rPr lang="es-CO" dirty="0"/>
            <a:t>Educación permanente al personal administrativo y operativo</a:t>
          </a:r>
        </a:p>
      </dgm:t>
    </dgm:pt>
    <dgm:pt modelId="{F6086497-EF1A-4E95-895C-107EA4B8FAAF}" type="parTrans" cxnId="{BC7A24DC-87A2-4420-B5B9-C249E6EE3AF3}">
      <dgm:prSet/>
      <dgm:spPr/>
      <dgm:t>
        <a:bodyPr/>
        <a:lstStyle/>
        <a:p>
          <a:endParaRPr lang="es-CO"/>
        </a:p>
      </dgm:t>
    </dgm:pt>
    <dgm:pt modelId="{437C4D6E-282E-46FF-B8B9-D0ACF4A14F12}" type="sibTrans" cxnId="{BC7A24DC-87A2-4420-B5B9-C249E6EE3AF3}">
      <dgm:prSet/>
      <dgm:spPr/>
      <dgm:t>
        <a:bodyPr/>
        <a:lstStyle/>
        <a:p>
          <a:endParaRPr lang="es-CO"/>
        </a:p>
      </dgm:t>
    </dgm:pt>
    <dgm:pt modelId="{705E0516-E892-4DF2-B649-BEE9A4C0D5B9}">
      <dgm:prSet/>
      <dgm:spPr/>
      <dgm:t>
        <a:bodyPr/>
        <a:lstStyle/>
        <a:p>
          <a:r>
            <a:rPr lang="es-CO" dirty="0"/>
            <a:t>Se capacita al personal en ley 142  de 1994 y aplicativo </a:t>
          </a:r>
          <a:r>
            <a:rPr lang="es-CO" dirty="0" err="1"/>
            <a:t>Sysman</a:t>
          </a:r>
          <a:endParaRPr lang="es-CO" dirty="0"/>
        </a:p>
      </dgm:t>
    </dgm:pt>
    <dgm:pt modelId="{DF3567C4-8A00-4E4D-BB82-B3DA79B47996}" type="parTrans" cxnId="{7D5FDFF2-0766-4DE2-A818-235F2E8685B6}">
      <dgm:prSet/>
      <dgm:spPr/>
      <dgm:t>
        <a:bodyPr/>
        <a:lstStyle/>
        <a:p>
          <a:endParaRPr lang="es-CO"/>
        </a:p>
      </dgm:t>
    </dgm:pt>
    <dgm:pt modelId="{4BA546E4-AB02-44BE-A32B-4AB122791C3F}" type="sibTrans" cxnId="{7D5FDFF2-0766-4DE2-A818-235F2E8685B6}">
      <dgm:prSet/>
      <dgm:spPr/>
      <dgm:t>
        <a:bodyPr/>
        <a:lstStyle/>
        <a:p>
          <a:endParaRPr lang="es-CO"/>
        </a:p>
      </dgm:t>
    </dgm:pt>
    <dgm:pt modelId="{CFC697B5-5815-4C62-A9B4-2B92D5B0D24B}">
      <dgm:prSet/>
      <dgm:spPr/>
      <dgm:t>
        <a:bodyPr/>
        <a:lstStyle/>
        <a:p>
          <a:r>
            <a:rPr lang="es-CO" dirty="0"/>
            <a:t>Canales efectivos de reclamaciones y atención oportuna </a:t>
          </a:r>
        </a:p>
      </dgm:t>
    </dgm:pt>
    <dgm:pt modelId="{65E229FF-C722-474E-934C-3C1D491D1F17}" type="parTrans" cxnId="{1C0667E2-FD26-4155-AE61-37853B52D870}">
      <dgm:prSet/>
      <dgm:spPr/>
      <dgm:t>
        <a:bodyPr/>
        <a:lstStyle/>
        <a:p>
          <a:endParaRPr lang="es-CO"/>
        </a:p>
      </dgm:t>
    </dgm:pt>
    <dgm:pt modelId="{82738CBE-F1F3-46D1-997C-F6F4CA6D71C1}" type="sibTrans" cxnId="{1C0667E2-FD26-4155-AE61-37853B52D870}">
      <dgm:prSet/>
      <dgm:spPr/>
      <dgm:t>
        <a:bodyPr/>
        <a:lstStyle/>
        <a:p>
          <a:endParaRPr lang="es-CO"/>
        </a:p>
      </dgm:t>
    </dgm:pt>
    <dgm:pt modelId="{3D9A9D74-C8FA-4663-84B6-DE96A8EB0D56}">
      <dgm:prSet/>
      <dgm:spPr/>
      <dgm:t>
        <a:bodyPr/>
        <a:lstStyle/>
        <a:p>
          <a:r>
            <a:rPr lang="es-CO" dirty="0"/>
            <a:t>Realizar precrítica</a:t>
          </a:r>
        </a:p>
      </dgm:t>
    </dgm:pt>
    <dgm:pt modelId="{C68B1E9D-457A-4932-8363-5AA9198ACEA1}" type="parTrans" cxnId="{CF847C73-824A-4DDF-A55C-B388F39E8A0D}">
      <dgm:prSet/>
      <dgm:spPr/>
      <dgm:t>
        <a:bodyPr/>
        <a:lstStyle/>
        <a:p>
          <a:endParaRPr lang="es-CO"/>
        </a:p>
      </dgm:t>
    </dgm:pt>
    <dgm:pt modelId="{DD4CF961-EDB3-4EA8-9157-5AEBA31648DA}" type="sibTrans" cxnId="{CF847C73-824A-4DDF-A55C-B388F39E8A0D}">
      <dgm:prSet/>
      <dgm:spPr/>
      <dgm:t>
        <a:bodyPr/>
        <a:lstStyle/>
        <a:p>
          <a:endParaRPr lang="es-CO"/>
        </a:p>
      </dgm:t>
    </dgm:pt>
    <dgm:pt modelId="{8B72B2E2-CCBB-4F8F-A8F8-19538AFCEA06}">
      <dgm:prSet/>
      <dgm:spPr/>
      <dgm:t>
        <a:bodyPr/>
        <a:lstStyle/>
        <a:p>
          <a:r>
            <a:rPr lang="es-CO" dirty="0"/>
            <a:t>Revisiones periódicas de facturación</a:t>
          </a:r>
        </a:p>
      </dgm:t>
    </dgm:pt>
    <dgm:pt modelId="{5D34E35D-D19C-4397-9CC6-F5DD368239D0}" type="parTrans" cxnId="{AE7717EE-165A-4E30-A50F-17327D6F5511}">
      <dgm:prSet/>
      <dgm:spPr/>
      <dgm:t>
        <a:bodyPr/>
        <a:lstStyle/>
        <a:p>
          <a:endParaRPr lang="es-CO"/>
        </a:p>
      </dgm:t>
    </dgm:pt>
    <dgm:pt modelId="{A39EB008-F3DD-49BE-9FD0-2F9D97579C2F}" type="sibTrans" cxnId="{AE7717EE-165A-4E30-A50F-17327D6F5511}">
      <dgm:prSet/>
      <dgm:spPr/>
      <dgm:t>
        <a:bodyPr/>
        <a:lstStyle/>
        <a:p>
          <a:endParaRPr lang="es-CO"/>
        </a:p>
      </dgm:t>
    </dgm:pt>
    <dgm:pt modelId="{388FE966-50F0-46BE-88AC-71821047BF91}">
      <dgm:prSet/>
      <dgm:spPr/>
      <dgm:t>
        <a:bodyPr/>
        <a:lstStyle/>
        <a:p>
          <a:r>
            <a:rPr lang="es-CO" dirty="0"/>
            <a:t>Comunicación proactiva y difusión en medios </a:t>
          </a:r>
        </a:p>
      </dgm:t>
    </dgm:pt>
    <dgm:pt modelId="{EFD07DB0-D9E5-4AE9-AC5D-46AE1ABEA8C0}" type="parTrans" cxnId="{C89EB4CF-D497-4582-92CD-FE4908454E25}">
      <dgm:prSet/>
      <dgm:spPr/>
      <dgm:t>
        <a:bodyPr/>
        <a:lstStyle/>
        <a:p>
          <a:endParaRPr lang="es-CO"/>
        </a:p>
      </dgm:t>
    </dgm:pt>
    <dgm:pt modelId="{45F52457-3F4E-451D-BD36-D191EF96C2C0}" type="sibTrans" cxnId="{C89EB4CF-D497-4582-92CD-FE4908454E25}">
      <dgm:prSet/>
      <dgm:spPr/>
      <dgm:t>
        <a:bodyPr/>
        <a:lstStyle/>
        <a:p>
          <a:endParaRPr lang="es-CO"/>
        </a:p>
      </dgm:t>
    </dgm:pt>
    <dgm:pt modelId="{F8062653-6BCB-4085-B5AF-C9B2759ED58B}">
      <dgm:prSet/>
      <dgm:spPr/>
      <dgm:t>
        <a:bodyPr/>
        <a:lstStyle/>
        <a:p>
          <a:r>
            <a:rPr lang="es-CO" dirty="0"/>
            <a:t>Lecciones aprendidas</a:t>
          </a:r>
        </a:p>
      </dgm:t>
    </dgm:pt>
    <dgm:pt modelId="{27C8C5D6-BBD0-4AD9-9E25-0589A49D2700}" type="parTrans" cxnId="{2B0AED70-2AF8-4397-9393-5AB4D7118454}">
      <dgm:prSet/>
      <dgm:spPr/>
      <dgm:t>
        <a:bodyPr/>
        <a:lstStyle/>
        <a:p>
          <a:endParaRPr lang="es-CO"/>
        </a:p>
      </dgm:t>
    </dgm:pt>
    <dgm:pt modelId="{F8561848-3B08-4AC1-B9D0-D87CB6B1DBEB}" type="sibTrans" cxnId="{2B0AED70-2AF8-4397-9393-5AB4D7118454}">
      <dgm:prSet/>
      <dgm:spPr/>
      <dgm:t>
        <a:bodyPr/>
        <a:lstStyle/>
        <a:p>
          <a:endParaRPr lang="es-CO"/>
        </a:p>
      </dgm:t>
    </dgm:pt>
    <dgm:pt modelId="{363ED5E7-D526-48F0-8737-3A975383A1B7}">
      <dgm:prSet/>
      <dgm:spPr/>
      <dgm:t>
        <a:bodyPr/>
        <a:lstStyle/>
        <a:p>
          <a:r>
            <a:rPr lang="es-CO" dirty="0"/>
            <a:t>Optimización y compra de equipos</a:t>
          </a:r>
        </a:p>
      </dgm:t>
    </dgm:pt>
    <dgm:pt modelId="{74BA4DF6-84F5-4BF2-A0BF-D8382E47E514}" type="parTrans" cxnId="{94C78524-C44C-449D-AD97-42E5B99C4C3A}">
      <dgm:prSet/>
      <dgm:spPr/>
      <dgm:t>
        <a:bodyPr/>
        <a:lstStyle/>
        <a:p>
          <a:endParaRPr lang="es-CO"/>
        </a:p>
      </dgm:t>
    </dgm:pt>
    <dgm:pt modelId="{C6DF70A0-6E9E-4FD8-A9E5-0F04BF42D813}" type="sibTrans" cxnId="{94C78524-C44C-449D-AD97-42E5B99C4C3A}">
      <dgm:prSet/>
      <dgm:spPr/>
      <dgm:t>
        <a:bodyPr/>
        <a:lstStyle/>
        <a:p>
          <a:endParaRPr lang="es-CO"/>
        </a:p>
      </dgm:t>
    </dgm:pt>
    <dgm:pt modelId="{EDD383F1-420A-4759-A0D1-D6DB1325744F}" type="pres">
      <dgm:prSet presAssocID="{AD228268-D0C5-4687-9959-F985F328AEEE}" presName="diagram" presStyleCnt="0">
        <dgm:presLayoutVars>
          <dgm:dir/>
          <dgm:resizeHandles val="exact"/>
        </dgm:presLayoutVars>
      </dgm:prSet>
      <dgm:spPr/>
    </dgm:pt>
    <dgm:pt modelId="{901C1366-2504-4D23-8E56-0E66029F0877}" type="pres">
      <dgm:prSet presAssocID="{FE75B785-E39A-4895-897B-FC5A5CF065BA}" presName="node" presStyleLbl="node1" presStyleIdx="0" presStyleCnt="8">
        <dgm:presLayoutVars>
          <dgm:bulletEnabled val="1"/>
        </dgm:presLayoutVars>
      </dgm:prSet>
      <dgm:spPr/>
    </dgm:pt>
    <dgm:pt modelId="{3038631B-67A4-4121-927E-1E8978D92DCC}" type="pres">
      <dgm:prSet presAssocID="{437C4D6E-282E-46FF-B8B9-D0ACF4A14F12}" presName="sibTrans" presStyleCnt="0"/>
      <dgm:spPr/>
    </dgm:pt>
    <dgm:pt modelId="{DC54DF50-0E8F-4DD5-BFDE-325B28662CAE}" type="pres">
      <dgm:prSet presAssocID="{705E0516-E892-4DF2-B649-BEE9A4C0D5B9}" presName="node" presStyleLbl="node1" presStyleIdx="1" presStyleCnt="8">
        <dgm:presLayoutVars>
          <dgm:bulletEnabled val="1"/>
        </dgm:presLayoutVars>
      </dgm:prSet>
      <dgm:spPr/>
    </dgm:pt>
    <dgm:pt modelId="{9E831C12-B6E8-4B7D-B4FC-909F10BD2734}" type="pres">
      <dgm:prSet presAssocID="{4BA546E4-AB02-44BE-A32B-4AB122791C3F}" presName="sibTrans" presStyleCnt="0"/>
      <dgm:spPr/>
    </dgm:pt>
    <dgm:pt modelId="{F5B3541A-EFB9-43C4-9358-00D032ED84F1}" type="pres">
      <dgm:prSet presAssocID="{CFC697B5-5815-4C62-A9B4-2B92D5B0D24B}" presName="node" presStyleLbl="node1" presStyleIdx="2" presStyleCnt="8">
        <dgm:presLayoutVars>
          <dgm:bulletEnabled val="1"/>
        </dgm:presLayoutVars>
      </dgm:prSet>
      <dgm:spPr/>
    </dgm:pt>
    <dgm:pt modelId="{A2DBA306-B79D-486E-BBBE-E8F985011FA9}" type="pres">
      <dgm:prSet presAssocID="{82738CBE-F1F3-46D1-997C-F6F4CA6D71C1}" presName="sibTrans" presStyleCnt="0"/>
      <dgm:spPr/>
    </dgm:pt>
    <dgm:pt modelId="{EFC0F30D-3C8A-4A36-9CDA-5F5553025556}" type="pres">
      <dgm:prSet presAssocID="{3D9A9D74-C8FA-4663-84B6-DE96A8EB0D56}" presName="node" presStyleLbl="node1" presStyleIdx="3" presStyleCnt="8">
        <dgm:presLayoutVars>
          <dgm:bulletEnabled val="1"/>
        </dgm:presLayoutVars>
      </dgm:prSet>
      <dgm:spPr/>
    </dgm:pt>
    <dgm:pt modelId="{4FBDA8F1-ED1E-492C-9457-7DCE9A789056}" type="pres">
      <dgm:prSet presAssocID="{DD4CF961-EDB3-4EA8-9157-5AEBA31648DA}" presName="sibTrans" presStyleCnt="0"/>
      <dgm:spPr/>
    </dgm:pt>
    <dgm:pt modelId="{738966AA-1D08-4560-84CA-CF3202A2303F}" type="pres">
      <dgm:prSet presAssocID="{8B72B2E2-CCBB-4F8F-A8F8-19538AFCEA06}" presName="node" presStyleLbl="node1" presStyleIdx="4" presStyleCnt="8">
        <dgm:presLayoutVars>
          <dgm:bulletEnabled val="1"/>
        </dgm:presLayoutVars>
      </dgm:prSet>
      <dgm:spPr/>
    </dgm:pt>
    <dgm:pt modelId="{24883295-FE89-4B28-B441-1E818F955BC6}" type="pres">
      <dgm:prSet presAssocID="{A39EB008-F3DD-49BE-9FD0-2F9D97579C2F}" presName="sibTrans" presStyleCnt="0"/>
      <dgm:spPr/>
    </dgm:pt>
    <dgm:pt modelId="{98A7E3A0-855E-4AF3-95E6-78DA9372F644}" type="pres">
      <dgm:prSet presAssocID="{388FE966-50F0-46BE-88AC-71821047BF91}" presName="node" presStyleLbl="node1" presStyleIdx="5" presStyleCnt="8">
        <dgm:presLayoutVars>
          <dgm:bulletEnabled val="1"/>
        </dgm:presLayoutVars>
      </dgm:prSet>
      <dgm:spPr/>
    </dgm:pt>
    <dgm:pt modelId="{097F0998-058F-4FE5-A345-0955577C213B}" type="pres">
      <dgm:prSet presAssocID="{45F52457-3F4E-451D-BD36-D191EF96C2C0}" presName="sibTrans" presStyleCnt="0"/>
      <dgm:spPr/>
    </dgm:pt>
    <dgm:pt modelId="{87D649C6-2D4B-4709-BE57-29A7A002CBFB}" type="pres">
      <dgm:prSet presAssocID="{F8062653-6BCB-4085-B5AF-C9B2759ED58B}" presName="node" presStyleLbl="node1" presStyleIdx="6" presStyleCnt="8">
        <dgm:presLayoutVars>
          <dgm:bulletEnabled val="1"/>
        </dgm:presLayoutVars>
      </dgm:prSet>
      <dgm:spPr/>
    </dgm:pt>
    <dgm:pt modelId="{5524D080-B149-4F29-9071-7DB545D453BA}" type="pres">
      <dgm:prSet presAssocID="{F8561848-3B08-4AC1-B9D0-D87CB6B1DBEB}" presName="sibTrans" presStyleCnt="0"/>
      <dgm:spPr/>
    </dgm:pt>
    <dgm:pt modelId="{1FD3D3DF-4D7A-48A6-976B-99B7092422AD}" type="pres">
      <dgm:prSet presAssocID="{363ED5E7-D526-48F0-8737-3A975383A1B7}" presName="node" presStyleLbl="node1" presStyleIdx="7" presStyleCnt="8">
        <dgm:presLayoutVars>
          <dgm:bulletEnabled val="1"/>
        </dgm:presLayoutVars>
      </dgm:prSet>
      <dgm:spPr/>
    </dgm:pt>
  </dgm:ptLst>
  <dgm:cxnLst>
    <dgm:cxn modelId="{ADE6F100-3534-400B-87B8-AB479403CABB}" type="presOf" srcId="{FE75B785-E39A-4895-897B-FC5A5CF065BA}" destId="{901C1366-2504-4D23-8E56-0E66029F0877}" srcOrd="0" destOrd="0" presId="urn:microsoft.com/office/officeart/2005/8/layout/default"/>
    <dgm:cxn modelId="{70B8931F-DB56-4304-B275-F62E915F743D}" type="presOf" srcId="{388FE966-50F0-46BE-88AC-71821047BF91}" destId="{98A7E3A0-855E-4AF3-95E6-78DA9372F644}" srcOrd="0" destOrd="0" presId="urn:microsoft.com/office/officeart/2005/8/layout/default"/>
    <dgm:cxn modelId="{94C78524-C44C-449D-AD97-42E5B99C4C3A}" srcId="{AD228268-D0C5-4687-9959-F985F328AEEE}" destId="{363ED5E7-D526-48F0-8737-3A975383A1B7}" srcOrd="7" destOrd="0" parTransId="{74BA4DF6-84F5-4BF2-A0BF-D8382E47E514}" sibTransId="{C6DF70A0-6E9E-4FD8-A9E5-0F04BF42D813}"/>
    <dgm:cxn modelId="{01322A36-68AD-40EF-A344-150F5551464D}" type="presOf" srcId="{363ED5E7-D526-48F0-8737-3A975383A1B7}" destId="{1FD3D3DF-4D7A-48A6-976B-99B7092422AD}" srcOrd="0" destOrd="0" presId="urn:microsoft.com/office/officeart/2005/8/layout/default"/>
    <dgm:cxn modelId="{75C51566-B3B6-43CE-A590-B03488D62CE2}" type="presOf" srcId="{3D9A9D74-C8FA-4663-84B6-DE96A8EB0D56}" destId="{EFC0F30D-3C8A-4A36-9CDA-5F5553025556}" srcOrd="0" destOrd="0" presId="urn:microsoft.com/office/officeart/2005/8/layout/default"/>
    <dgm:cxn modelId="{2B0AED70-2AF8-4397-9393-5AB4D7118454}" srcId="{AD228268-D0C5-4687-9959-F985F328AEEE}" destId="{F8062653-6BCB-4085-B5AF-C9B2759ED58B}" srcOrd="6" destOrd="0" parTransId="{27C8C5D6-BBD0-4AD9-9E25-0589A49D2700}" sibTransId="{F8561848-3B08-4AC1-B9D0-D87CB6B1DBEB}"/>
    <dgm:cxn modelId="{CF847C73-824A-4DDF-A55C-B388F39E8A0D}" srcId="{AD228268-D0C5-4687-9959-F985F328AEEE}" destId="{3D9A9D74-C8FA-4663-84B6-DE96A8EB0D56}" srcOrd="3" destOrd="0" parTransId="{C68B1E9D-457A-4932-8363-5AA9198ACEA1}" sibTransId="{DD4CF961-EDB3-4EA8-9157-5AEBA31648DA}"/>
    <dgm:cxn modelId="{996BCC98-B2A8-47D8-A539-30A2016C874E}" type="presOf" srcId="{AD228268-D0C5-4687-9959-F985F328AEEE}" destId="{EDD383F1-420A-4759-A0D1-D6DB1325744F}" srcOrd="0" destOrd="0" presId="urn:microsoft.com/office/officeart/2005/8/layout/default"/>
    <dgm:cxn modelId="{25D0499F-9F7F-4684-8043-43B98C2AA45B}" type="presOf" srcId="{CFC697B5-5815-4C62-A9B4-2B92D5B0D24B}" destId="{F5B3541A-EFB9-43C4-9358-00D032ED84F1}" srcOrd="0" destOrd="0" presId="urn:microsoft.com/office/officeart/2005/8/layout/default"/>
    <dgm:cxn modelId="{56738EA0-7F3D-47BD-AF06-1F9A9CCCFF79}" type="presOf" srcId="{8B72B2E2-CCBB-4F8F-A8F8-19538AFCEA06}" destId="{738966AA-1D08-4560-84CA-CF3202A2303F}" srcOrd="0" destOrd="0" presId="urn:microsoft.com/office/officeart/2005/8/layout/default"/>
    <dgm:cxn modelId="{4895CBB1-D310-41F4-8BF5-5A6ADD9DA786}" type="presOf" srcId="{F8062653-6BCB-4085-B5AF-C9B2759ED58B}" destId="{87D649C6-2D4B-4709-BE57-29A7A002CBFB}" srcOrd="0" destOrd="0" presId="urn:microsoft.com/office/officeart/2005/8/layout/default"/>
    <dgm:cxn modelId="{C89EB4CF-D497-4582-92CD-FE4908454E25}" srcId="{AD228268-D0C5-4687-9959-F985F328AEEE}" destId="{388FE966-50F0-46BE-88AC-71821047BF91}" srcOrd="5" destOrd="0" parTransId="{EFD07DB0-D9E5-4AE9-AC5D-46AE1ABEA8C0}" sibTransId="{45F52457-3F4E-451D-BD36-D191EF96C2C0}"/>
    <dgm:cxn modelId="{BC7A24DC-87A2-4420-B5B9-C249E6EE3AF3}" srcId="{AD228268-D0C5-4687-9959-F985F328AEEE}" destId="{FE75B785-E39A-4895-897B-FC5A5CF065BA}" srcOrd="0" destOrd="0" parTransId="{F6086497-EF1A-4E95-895C-107EA4B8FAAF}" sibTransId="{437C4D6E-282E-46FF-B8B9-D0ACF4A14F12}"/>
    <dgm:cxn modelId="{1C0667E2-FD26-4155-AE61-37853B52D870}" srcId="{AD228268-D0C5-4687-9959-F985F328AEEE}" destId="{CFC697B5-5815-4C62-A9B4-2B92D5B0D24B}" srcOrd="2" destOrd="0" parTransId="{65E229FF-C722-474E-934C-3C1D491D1F17}" sibTransId="{82738CBE-F1F3-46D1-997C-F6F4CA6D71C1}"/>
    <dgm:cxn modelId="{9749E4EC-E20A-4DD3-8E07-A186193215B6}" type="presOf" srcId="{705E0516-E892-4DF2-B649-BEE9A4C0D5B9}" destId="{DC54DF50-0E8F-4DD5-BFDE-325B28662CAE}" srcOrd="0" destOrd="0" presId="urn:microsoft.com/office/officeart/2005/8/layout/default"/>
    <dgm:cxn modelId="{AE7717EE-165A-4E30-A50F-17327D6F5511}" srcId="{AD228268-D0C5-4687-9959-F985F328AEEE}" destId="{8B72B2E2-CCBB-4F8F-A8F8-19538AFCEA06}" srcOrd="4" destOrd="0" parTransId="{5D34E35D-D19C-4397-9CC6-F5DD368239D0}" sibTransId="{A39EB008-F3DD-49BE-9FD0-2F9D97579C2F}"/>
    <dgm:cxn modelId="{7D5FDFF2-0766-4DE2-A818-235F2E8685B6}" srcId="{AD228268-D0C5-4687-9959-F985F328AEEE}" destId="{705E0516-E892-4DF2-B649-BEE9A4C0D5B9}" srcOrd="1" destOrd="0" parTransId="{DF3567C4-8A00-4E4D-BB82-B3DA79B47996}" sibTransId="{4BA546E4-AB02-44BE-A32B-4AB122791C3F}"/>
    <dgm:cxn modelId="{46834A55-4C1B-4C4E-89B3-B5E58279001C}" type="presParOf" srcId="{EDD383F1-420A-4759-A0D1-D6DB1325744F}" destId="{901C1366-2504-4D23-8E56-0E66029F0877}" srcOrd="0" destOrd="0" presId="urn:microsoft.com/office/officeart/2005/8/layout/default"/>
    <dgm:cxn modelId="{46EC3432-5B04-48B9-BED7-7BED7699B1DE}" type="presParOf" srcId="{EDD383F1-420A-4759-A0D1-D6DB1325744F}" destId="{3038631B-67A4-4121-927E-1E8978D92DCC}" srcOrd="1" destOrd="0" presId="urn:microsoft.com/office/officeart/2005/8/layout/default"/>
    <dgm:cxn modelId="{20F3A1DB-7014-4BBE-806F-E69D5195677E}" type="presParOf" srcId="{EDD383F1-420A-4759-A0D1-D6DB1325744F}" destId="{DC54DF50-0E8F-4DD5-BFDE-325B28662CAE}" srcOrd="2" destOrd="0" presId="urn:microsoft.com/office/officeart/2005/8/layout/default"/>
    <dgm:cxn modelId="{30D2542A-D86F-43D2-B4E6-E67AE54317D1}" type="presParOf" srcId="{EDD383F1-420A-4759-A0D1-D6DB1325744F}" destId="{9E831C12-B6E8-4B7D-B4FC-909F10BD2734}" srcOrd="3" destOrd="0" presId="urn:microsoft.com/office/officeart/2005/8/layout/default"/>
    <dgm:cxn modelId="{D602C0D5-3D09-4780-9A35-8CD01C2066E5}" type="presParOf" srcId="{EDD383F1-420A-4759-A0D1-D6DB1325744F}" destId="{F5B3541A-EFB9-43C4-9358-00D032ED84F1}" srcOrd="4" destOrd="0" presId="urn:microsoft.com/office/officeart/2005/8/layout/default"/>
    <dgm:cxn modelId="{9D1F9B52-1E90-4CA3-B516-26C684710F1C}" type="presParOf" srcId="{EDD383F1-420A-4759-A0D1-D6DB1325744F}" destId="{A2DBA306-B79D-486E-BBBE-E8F985011FA9}" srcOrd="5" destOrd="0" presId="urn:microsoft.com/office/officeart/2005/8/layout/default"/>
    <dgm:cxn modelId="{E9DAF79B-F646-413B-ABBC-2C485E24B020}" type="presParOf" srcId="{EDD383F1-420A-4759-A0D1-D6DB1325744F}" destId="{EFC0F30D-3C8A-4A36-9CDA-5F5553025556}" srcOrd="6" destOrd="0" presId="urn:microsoft.com/office/officeart/2005/8/layout/default"/>
    <dgm:cxn modelId="{30B3E121-BFC6-4A3A-86C3-2E9442BA9548}" type="presParOf" srcId="{EDD383F1-420A-4759-A0D1-D6DB1325744F}" destId="{4FBDA8F1-ED1E-492C-9457-7DCE9A789056}" srcOrd="7" destOrd="0" presId="urn:microsoft.com/office/officeart/2005/8/layout/default"/>
    <dgm:cxn modelId="{BAF22546-842F-4E08-9CFF-6112770C22A9}" type="presParOf" srcId="{EDD383F1-420A-4759-A0D1-D6DB1325744F}" destId="{738966AA-1D08-4560-84CA-CF3202A2303F}" srcOrd="8" destOrd="0" presId="urn:microsoft.com/office/officeart/2005/8/layout/default"/>
    <dgm:cxn modelId="{787A8460-38B3-4090-A48D-A2D12F7DAFEE}" type="presParOf" srcId="{EDD383F1-420A-4759-A0D1-D6DB1325744F}" destId="{24883295-FE89-4B28-B441-1E818F955BC6}" srcOrd="9" destOrd="0" presId="urn:microsoft.com/office/officeart/2005/8/layout/default"/>
    <dgm:cxn modelId="{85C525BA-881C-4C67-9621-AB6A149CEF33}" type="presParOf" srcId="{EDD383F1-420A-4759-A0D1-D6DB1325744F}" destId="{98A7E3A0-855E-4AF3-95E6-78DA9372F644}" srcOrd="10" destOrd="0" presId="urn:microsoft.com/office/officeart/2005/8/layout/default"/>
    <dgm:cxn modelId="{683A34EA-B2E7-4EC8-9E4F-A316EE37879B}" type="presParOf" srcId="{EDD383F1-420A-4759-A0D1-D6DB1325744F}" destId="{097F0998-058F-4FE5-A345-0955577C213B}" srcOrd="11" destOrd="0" presId="urn:microsoft.com/office/officeart/2005/8/layout/default"/>
    <dgm:cxn modelId="{44C53F2D-8FE4-4662-BA33-8A61403EFD0C}" type="presParOf" srcId="{EDD383F1-420A-4759-A0D1-D6DB1325744F}" destId="{87D649C6-2D4B-4709-BE57-29A7A002CBFB}" srcOrd="12" destOrd="0" presId="urn:microsoft.com/office/officeart/2005/8/layout/default"/>
    <dgm:cxn modelId="{C01BF541-D4C4-4F4F-AAB9-719B9717AE51}" type="presParOf" srcId="{EDD383F1-420A-4759-A0D1-D6DB1325744F}" destId="{5524D080-B149-4F29-9071-7DB545D453BA}" srcOrd="13" destOrd="0" presId="urn:microsoft.com/office/officeart/2005/8/layout/default"/>
    <dgm:cxn modelId="{A1FAA9C8-F8FD-4C4D-9B8F-92970EDF5D70}" type="presParOf" srcId="{EDD383F1-420A-4759-A0D1-D6DB1325744F}" destId="{1FD3D3DF-4D7A-48A6-976B-99B7092422A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1B535-DB23-467E-BF80-BABB23904D31}">
      <dsp:nvSpPr>
        <dsp:cNvPr id="0" name=""/>
        <dsp:cNvSpPr/>
      </dsp:nvSpPr>
      <dsp:spPr>
        <a:xfrm>
          <a:off x="604230" y="1775"/>
          <a:ext cx="2346263" cy="1616575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1720" t="3252" r="-1720" b="-41252"/>
          </a:stretch>
        </a:blipFill>
        <a:ln w="38100" cap="flat" cmpd="sng" algn="ctr">
          <a:solidFill>
            <a:srgbClr val="034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447C2-DA49-4E29-95B5-DF4855959CAD}">
      <dsp:nvSpPr>
        <dsp:cNvPr id="0" name=""/>
        <dsp:cNvSpPr/>
      </dsp:nvSpPr>
      <dsp:spPr>
        <a:xfrm>
          <a:off x="604230" y="1618351"/>
          <a:ext cx="2346263" cy="870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Curso Interprete de Lenguaje de señas</a:t>
          </a:r>
        </a:p>
      </dsp:txBody>
      <dsp:txXfrm>
        <a:off x="604230" y="1618351"/>
        <a:ext cx="2346263" cy="870463"/>
      </dsp:txXfrm>
    </dsp:sp>
    <dsp:sp modelId="{254BAD0E-334A-42D5-A3A2-30A319D233E6}">
      <dsp:nvSpPr>
        <dsp:cNvPr id="0" name=""/>
        <dsp:cNvSpPr/>
      </dsp:nvSpPr>
      <dsp:spPr>
        <a:xfrm>
          <a:off x="3185218" y="1775"/>
          <a:ext cx="2346263" cy="1616575"/>
        </a:xfrm>
        <a:prstGeom prst="round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12846" t="566" r="-1154" b="-566"/>
          </a:stretch>
        </a:blipFill>
        <a:ln w="38100" cap="flat" cmpd="sng" algn="ctr">
          <a:solidFill>
            <a:srgbClr val="93C01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3C852-AD5E-49FC-8739-563BACBEDFB4}">
      <dsp:nvSpPr>
        <dsp:cNvPr id="0" name=""/>
        <dsp:cNvSpPr/>
      </dsp:nvSpPr>
      <dsp:spPr>
        <a:xfrm>
          <a:off x="3185218" y="1618351"/>
          <a:ext cx="2346263" cy="870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Curso virtual </a:t>
          </a:r>
          <a:r>
            <a:rPr lang="es-CO" sz="1700" b="1" i="0" kern="1200" dirty="0"/>
            <a:t>a personas con Discapacidad</a:t>
          </a:r>
          <a:endParaRPr lang="es-CO" sz="1700" b="1" kern="1200" dirty="0"/>
        </a:p>
      </dsp:txBody>
      <dsp:txXfrm>
        <a:off x="3185218" y="1618351"/>
        <a:ext cx="2346263" cy="870463"/>
      </dsp:txXfrm>
    </dsp:sp>
    <dsp:sp modelId="{F77D9247-3246-4D3E-96C7-99E4DBE510B3}">
      <dsp:nvSpPr>
        <dsp:cNvPr id="0" name=""/>
        <dsp:cNvSpPr/>
      </dsp:nvSpPr>
      <dsp:spPr>
        <a:xfrm>
          <a:off x="5766206" y="1775"/>
          <a:ext cx="2346263" cy="1616575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  <a:ln w="38100" cap="flat" cmpd="sng" algn="ctr">
          <a:solidFill>
            <a:srgbClr val="034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44FDD-870C-4E7E-A8B0-ADB77FF6DD4C}">
      <dsp:nvSpPr>
        <dsp:cNvPr id="0" name=""/>
        <dsp:cNvSpPr/>
      </dsp:nvSpPr>
      <dsp:spPr>
        <a:xfrm>
          <a:off x="5766206" y="1618351"/>
          <a:ext cx="2346263" cy="870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Curso Lenguaje Claro</a:t>
          </a:r>
        </a:p>
      </dsp:txBody>
      <dsp:txXfrm>
        <a:off x="5766206" y="1618351"/>
        <a:ext cx="2346263" cy="870463"/>
      </dsp:txXfrm>
    </dsp:sp>
    <dsp:sp modelId="{97EAAAF3-CC1E-4328-A31E-2E644E93016E}">
      <dsp:nvSpPr>
        <dsp:cNvPr id="0" name=""/>
        <dsp:cNvSpPr/>
      </dsp:nvSpPr>
      <dsp:spPr>
        <a:xfrm>
          <a:off x="8347195" y="1775"/>
          <a:ext cx="2346263" cy="1616575"/>
        </a:xfrm>
        <a:prstGeom prst="round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3542" t="1072" r="-20458" b="-1072"/>
          </a:stretch>
        </a:blipFill>
        <a:ln w="38100" cap="flat" cmpd="sng" algn="ctr">
          <a:solidFill>
            <a:srgbClr val="93C01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3DC186-915E-4880-90CD-1074981C0C6C}">
      <dsp:nvSpPr>
        <dsp:cNvPr id="0" name=""/>
        <dsp:cNvSpPr/>
      </dsp:nvSpPr>
      <dsp:spPr>
        <a:xfrm>
          <a:off x="8347195" y="1618351"/>
          <a:ext cx="2346263" cy="870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Digiturno</a:t>
          </a:r>
        </a:p>
      </dsp:txBody>
      <dsp:txXfrm>
        <a:off x="8347195" y="1618351"/>
        <a:ext cx="2346263" cy="870463"/>
      </dsp:txXfrm>
    </dsp:sp>
    <dsp:sp modelId="{FCDFB73B-211A-4F53-86D4-AE1E109EC68E}">
      <dsp:nvSpPr>
        <dsp:cNvPr id="0" name=""/>
        <dsp:cNvSpPr/>
      </dsp:nvSpPr>
      <dsp:spPr>
        <a:xfrm>
          <a:off x="604230" y="2723441"/>
          <a:ext cx="2346263" cy="1616575"/>
        </a:xfrm>
        <a:prstGeom prst="round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28" t="-18568" r="-428" b="-69432"/>
          </a:stretch>
        </a:blipFill>
        <a:ln w="38100" cap="flat" cmpd="sng" algn="ctr">
          <a:solidFill>
            <a:srgbClr val="034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3536B-1E95-473B-BB01-556B9B96356E}">
      <dsp:nvSpPr>
        <dsp:cNvPr id="0" name=""/>
        <dsp:cNvSpPr/>
      </dsp:nvSpPr>
      <dsp:spPr>
        <a:xfrm>
          <a:off x="604230" y="4340016"/>
          <a:ext cx="2346263" cy="870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Carta Trato Digno</a:t>
          </a:r>
        </a:p>
      </dsp:txBody>
      <dsp:txXfrm>
        <a:off x="604230" y="4340016"/>
        <a:ext cx="2346263" cy="870463"/>
      </dsp:txXfrm>
    </dsp:sp>
    <dsp:sp modelId="{E7FD1694-7030-49AB-BF2C-41B0B8673102}">
      <dsp:nvSpPr>
        <dsp:cNvPr id="0" name=""/>
        <dsp:cNvSpPr/>
      </dsp:nvSpPr>
      <dsp:spPr>
        <a:xfrm>
          <a:off x="3185218" y="2723441"/>
          <a:ext cx="2346263" cy="1616575"/>
        </a:xfrm>
        <a:prstGeom prst="roundRect">
          <a:avLst/>
        </a:prstGeom>
        <a:blipFill rotWithShape="1">
          <a:blip xmlns:r="http://schemas.openxmlformats.org/officeDocument/2006/relationships" r:embed="rId6"/>
          <a:srcRect/>
          <a:stretch>
            <a:fillRect t="-3000" b="-3000"/>
          </a:stretch>
        </a:blipFill>
        <a:ln w="38100" cap="flat" cmpd="sng" algn="ctr">
          <a:solidFill>
            <a:srgbClr val="93C01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10A31-C411-4793-B71D-E3E0ABF1B8CF}">
      <dsp:nvSpPr>
        <dsp:cNvPr id="0" name=""/>
        <dsp:cNvSpPr/>
      </dsp:nvSpPr>
      <dsp:spPr>
        <a:xfrm>
          <a:off x="3185218" y="4340016"/>
          <a:ext cx="2346263" cy="870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Manual de Servicio al Ciudadano </a:t>
          </a:r>
        </a:p>
      </dsp:txBody>
      <dsp:txXfrm>
        <a:off x="3185218" y="4340016"/>
        <a:ext cx="2346263" cy="870463"/>
      </dsp:txXfrm>
    </dsp:sp>
    <dsp:sp modelId="{6F431721-22CC-42B2-8BFB-B92E0F580C2A}">
      <dsp:nvSpPr>
        <dsp:cNvPr id="0" name=""/>
        <dsp:cNvSpPr/>
      </dsp:nvSpPr>
      <dsp:spPr>
        <a:xfrm>
          <a:off x="5766206" y="2723441"/>
          <a:ext cx="2346263" cy="1616575"/>
        </a:xfrm>
        <a:prstGeom prst="roundRect">
          <a:avLst/>
        </a:prstGeom>
        <a:blipFill rotWithShape="1">
          <a:blip xmlns:r="http://schemas.openxmlformats.org/officeDocument/2006/relationships" r:embed="rId7"/>
          <a:srcRect/>
          <a:stretch>
            <a:fillRect l="-6000" r="-6000"/>
          </a:stretch>
        </a:blipFill>
        <a:ln w="38100" cap="flat" cmpd="sng" algn="ctr">
          <a:solidFill>
            <a:srgbClr val="034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1284A-3478-4293-B00A-AA68B6E701BC}">
      <dsp:nvSpPr>
        <dsp:cNvPr id="0" name=""/>
        <dsp:cNvSpPr/>
      </dsp:nvSpPr>
      <dsp:spPr>
        <a:xfrm>
          <a:off x="5766206" y="4340016"/>
          <a:ext cx="2346263" cy="870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Política de servicio al ciudadano</a:t>
          </a:r>
        </a:p>
      </dsp:txBody>
      <dsp:txXfrm>
        <a:off x="5766206" y="4340016"/>
        <a:ext cx="2346263" cy="870463"/>
      </dsp:txXfrm>
    </dsp:sp>
    <dsp:sp modelId="{7C217F5C-47F0-44BF-961D-2C2AC655A291}">
      <dsp:nvSpPr>
        <dsp:cNvPr id="0" name=""/>
        <dsp:cNvSpPr/>
      </dsp:nvSpPr>
      <dsp:spPr>
        <a:xfrm>
          <a:off x="8347195" y="2723441"/>
          <a:ext cx="2346263" cy="1616575"/>
        </a:xfrm>
        <a:prstGeom prst="roundRect">
          <a:avLst/>
        </a:prstGeom>
        <a:blipFill rotWithShape="1">
          <a:blip xmlns:r="http://schemas.openxmlformats.org/officeDocument/2006/relationships" r:embed="rId8"/>
          <a:srcRect/>
          <a:stretch>
            <a:fillRect t="-3000" b="-3000"/>
          </a:stretch>
        </a:blipFill>
        <a:ln w="38100" cap="flat" cmpd="sng" algn="ctr">
          <a:solidFill>
            <a:srgbClr val="93C01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EFC89-51D3-49B4-BCCE-F82AD0FD6A12}">
      <dsp:nvSpPr>
        <dsp:cNvPr id="0" name=""/>
        <dsp:cNvSpPr/>
      </dsp:nvSpPr>
      <dsp:spPr>
        <a:xfrm>
          <a:off x="8347195" y="4340016"/>
          <a:ext cx="2346263" cy="870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Adecuación Instalaciones locativas</a:t>
          </a:r>
        </a:p>
      </dsp:txBody>
      <dsp:txXfrm>
        <a:off x="8347195" y="4340016"/>
        <a:ext cx="2346263" cy="8704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C1366-2504-4D23-8E56-0E66029F0877}">
      <dsp:nvSpPr>
        <dsp:cNvPr id="0" name=""/>
        <dsp:cNvSpPr/>
      </dsp:nvSpPr>
      <dsp:spPr>
        <a:xfrm>
          <a:off x="1275975" y="452"/>
          <a:ext cx="2527533" cy="151651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Educación permanente al personal administrativo y operativo</a:t>
          </a:r>
        </a:p>
      </dsp:txBody>
      <dsp:txXfrm>
        <a:off x="1275975" y="452"/>
        <a:ext cx="2527533" cy="1516519"/>
      </dsp:txXfrm>
    </dsp:sp>
    <dsp:sp modelId="{DC54DF50-0E8F-4DD5-BFDE-325B28662CAE}">
      <dsp:nvSpPr>
        <dsp:cNvPr id="0" name=""/>
        <dsp:cNvSpPr/>
      </dsp:nvSpPr>
      <dsp:spPr>
        <a:xfrm>
          <a:off x="4056262" y="452"/>
          <a:ext cx="2527533" cy="151651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152383"/>
                <a:satOff val="-8805"/>
                <a:lumOff val="121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152383"/>
                <a:satOff val="-8805"/>
                <a:lumOff val="121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152383"/>
                <a:satOff val="-8805"/>
                <a:lumOff val="121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Se capacita al personal en ley 142  de 1994 y aplicativo </a:t>
          </a:r>
          <a:r>
            <a:rPr lang="es-CO" sz="1900" kern="1200" dirty="0" err="1"/>
            <a:t>Sysman</a:t>
          </a:r>
          <a:endParaRPr lang="es-CO" sz="1900" kern="1200" dirty="0"/>
        </a:p>
      </dsp:txBody>
      <dsp:txXfrm>
        <a:off x="4056262" y="452"/>
        <a:ext cx="2527533" cy="1516519"/>
      </dsp:txXfrm>
    </dsp:sp>
    <dsp:sp modelId="{F5B3541A-EFB9-43C4-9358-00D032ED84F1}">
      <dsp:nvSpPr>
        <dsp:cNvPr id="0" name=""/>
        <dsp:cNvSpPr/>
      </dsp:nvSpPr>
      <dsp:spPr>
        <a:xfrm>
          <a:off x="6836548" y="452"/>
          <a:ext cx="2527533" cy="151651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304767"/>
                <a:satOff val="-17610"/>
                <a:lumOff val="2436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304767"/>
                <a:satOff val="-17610"/>
                <a:lumOff val="2436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304767"/>
                <a:satOff val="-17610"/>
                <a:lumOff val="2436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Canales efectivos de reclamaciones y atención oportuna </a:t>
          </a:r>
        </a:p>
      </dsp:txBody>
      <dsp:txXfrm>
        <a:off x="6836548" y="452"/>
        <a:ext cx="2527533" cy="1516519"/>
      </dsp:txXfrm>
    </dsp:sp>
    <dsp:sp modelId="{EFC0F30D-3C8A-4A36-9CDA-5F5553025556}">
      <dsp:nvSpPr>
        <dsp:cNvPr id="0" name=""/>
        <dsp:cNvSpPr/>
      </dsp:nvSpPr>
      <dsp:spPr>
        <a:xfrm>
          <a:off x="1275975" y="1769726"/>
          <a:ext cx="2527533" cy="151651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457150"/>
                <a:satOff val="-26414"/>
                <a:lumOff val="3655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457150"/>
                <a:satOff val="-26414"/>
                <a:lumOff val="3655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457150"/>
                <a:satOff val="-26414"/>
                <a:lumOff val="3655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Realizar precrítica</a:t>
          </a:r>
        </a:p>
      </dsp:txBody>
      <dsp:txXfrm>
        <a:off x="1275975" y="1769726"/>
        <a:ext cx="2527533" cy="1516519"/>
      </dsp:txXfrm>
    </dsp:sp>
    <dsp:sp modelId="{738966AA-1D08-4560-84CA-CF3202A2303F}">
      <dsp:nvSpPr>
        <dsp:cNvPr id="0" name=""/>
        <dsp:cNvSpPr/>
      </dsp:nvSpPr>
      <dsp:spPr>
        <a:xfrm>
          <a:off x="4056262" y="1769726"/>
          <a:ext cx="2527533" cy="151651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609533"/>
                <a:satOff val="-35219"/>
                <a:lumOff val="487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609533"/>
                <a:satOff val="-35219"/>
                <a:lumOff val="487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609533"/>
                <a:satOff val="-35219"/>
                <a:lumOff val="487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Revisiones periódicas de facturación</a:t>
          </a:r>
        </a:p>
      </dsp:txBody>
      <dsp:txXfrm>
        <a:off x="4056262" y="1769726"/>
        <a:ext cx="2527533" cy="1516519"/>
      </dsp:txXfrm>
    </dsp:sp>
    <dsp:sp modelId="{98A7E3A0-855E-4AF3-95E6-78DA9372F644}">
      <dsp:nvSpPr>
        <dsp:cNvPr id="0" name=""/>
        <dsp:cNvSpPr/>
      </dsp:nvSpPr>
      <dsp:spPr>
        <a:xfrm>
          <a:off x="6836548" y="1769726"/>
          <a:ext cx="2527533" cy="151651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457150"/>
                <a:satOff val="-26414"/>
                <a:lumOff val="3655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457150"/>
                <a:satOff val="-26414"/>
                <a:lumOff val="3655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457150"/>
                <a:satOff val="-26414"/>
                <a:lumOff val="3655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Comunicación proactiva y difusión en medios </a:t>
          </a:r>
        </a:p>
      </dsp:txBody>
      <dsp:txXfrm>
        <a:off x="6836548" y="1769726"/>
        <a:ext cx="2527533" cy="1516519"/>
      </dsp:txXfrm>
    </dsp:sp>
    <dsp:sp modelId="{87D649C6-2D4B-4709-BE57-29A7A002CBFB}">
      <dsp:nvSpPr>
        <dsp:cNvPr id="0" name=""/>
        <dsp:cNvSpPr/>
      </dsp:nvSpPr>
      <dsp:spPr>
        <a:xfrm>
          <a:off x="2666119" y="3538999"/>
          <a:ext cx="2527533" cy="151651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304767"/>
                <a:satOff val="-17610"/>
                <a:lumOff val="2436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304767"/>
                <a:satOff val="-17610"/>
                <a:lumOff val="2436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304767"/>
                <a:satOff val="-17610"/>
                <a:lumOff val="2436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Lecciones aprendidas</a:t>
          </a:r>
        </a:p>
      </dsp:txBody>
      <dsp:txXfrm>
        <a:off x="2666119" y="3538999"/>
        <a:ext cx="2527533" cy="1516519"/>
      </dsp:txXfrm>
    </dsp:sp>
    <dsp:sp modelId="{1FD3D3DF-4D7A-48A6-976B-99B7092422AD}">
      <dsp:nvSpPr>
        <dsp:cNvPr id="0" name=""/>
        <dsp:cNvSpPr/>
      </dsp:nvSpPr>
      <dsp:spPr>
        <a:xfrm>
          <a:off x="5446405" y="3538999"/>
          <a:ext cx="2527533" cy="1516519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152383"/>
                <a:satOff val="-8805"/>
                <a:lumOff val="121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152383"/>
                <a:satOff val="-8805"/>
                <a:lumOff val="121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152383"/>
                <a:satOff val="-8805"/>
                <a:lumOff val="121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Optimización y compra de equipos</a:t>
          </a:r>
        </a:p>
      </dsp:txBody>
      <dsp:txXfrm>
        <a:off x="5446405" y="3538999"/>
        <a:ext cx="2527533" cy="1516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84F2C-D754-4929-856F-9D8C3C5BD4F5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825E5-A481-4513-81FD-309EEEDEE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70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11a91bf9e4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211a91bf9e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41" name="Google Shape;14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s-CO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1a0ec722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11a0ec722c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78" name="Google Shape;178;g211a0ec722c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s-CO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382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825E5-A481-4513-81FD-309EEEDEE5D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566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825E5-A481-4513-81FD-309EEEDEE5D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781483-C16F-785D-B768-15D528DA8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FAB867-C64B-5741-580A-9816110B3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02A57-779E-9E58-8125-889B5E637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766D96-8B0A-9ACE-530D-80015A5A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813E0B-26B2-27DD-394F-54A27A8A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9249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3F56F5-3E15-B9BB-2C67-4AC158160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EE2CFA-B5B5-0E3E-9348-9D8D3CC3D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656DBD-2649-C22A-D73D-063EE697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6083B1-796D-451E-40BE-2D8D428B7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6DBA4F-C7D0-DCFF-2D7C-37F1535C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452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7ABF75-D805-8A41-CB84-D98B98E7EA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DDFB91B-E4CD-6ABB-6BA6-61798FB58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F0C6DD-AD02-2652-FF93-2F8DA61D5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802803-249B-FE56-7900-ED2FDE649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EEF47A-01D7-E3F6-A9AD-C5B862ED7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2092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324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518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975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499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389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52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309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88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C8E38-746E-BE18-8598-5DD97CFA7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ED236C-6E95-C28B-44A4-0A5506D38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EFA258-235C-6398-7818-E3F760D83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F6EBA6-A38E-053C-66B8-4DCEB6575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0D45D0-4FDA-AE5C-BF86-E13FFEE1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8698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332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784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62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51945-DAD9-EA07-398D-0D5716DA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8D5887-CD79-A8F6-88EC-2716D019C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6B8AE7-C883-64EB-92AA-F3B3F9E5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9D28B5-BE81-AA14-364B-9BD3A96BA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941CC7-FBB3-5EE7-0826-A65E8A2C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839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4AA52-EC63-ED5C-E02D-BFFC1BEF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017160-5289-7345-EB14-6E0157289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B68FE3-A9DB-C37C-9ACD-587773EFB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691E66-3079-36A4-0A7A-F05C9A17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F52F60-A6FE-0199-3733-A5D27DFA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F25006-EC3C-88D8-1EE5-95119864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155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6E6E6-0BB0-BC31-4B04-431E8EC4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3354DE-A31A-687B-939B-1B9E41208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B551F8-4936-8920-6BED-0BCEFFB10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5A6CACF-011F-2337-CF6B-DB856A293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4386A09-CCC5-A1F2-64D4-7BADB2864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D32297C-BD4C-CB9D-1891-299C1D39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37E8755-A662-ADDA-360D-24AB66D7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253128-CA98-C917-1DB2-FC8C7B4A4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831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F5BA4-10F9-6058-9F21-A2948335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13C8372-04ED-355F-1B30-0B396EA1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CFCCDEB-3804-8612-BB71-7A656FB08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7CBBA0-8C3D-DCBC-FED4-DFDDA8D4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676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C4ADCD-0132-FA34-D216-46F1AB0D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E492A3F-EB67-4E25-9596-DCDDBBD5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4D6363-73DB-8627-8345-F2CF263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896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991A3-CD92-803D-9D6D-5C6F997E8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993A83-C3BC-F89A-13DD-39F709094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A5DA7A-3D42-AC94-2E38-1DA38ECF4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3A7F4D-78C0-CC4F-9502-05356162E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0B6DD3-BA71-9D7F-AA92-D2C9D07D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FBC42F-3E49-8C3B-5AC6-A7281056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091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D3417-4BF3-8366-8673-22C5AE6C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3B41B2-CB94-877B-6273-37198FD1C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8A9E2B-D703-E61B-0983-63705572D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85CE04-EC0F-84C4-1E03-9DDAD4AF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6780E7-3701-8FDF-EAFC-BD6171F77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A6721B-EF73-F85E-C6A5-0076876A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227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26E30B-0D2D-CAAA-D489-F0DB552E4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E4C6F7-6974-5D98-63FC-87371FA38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DF0578-AF56-EF71-3D47-1B6CF94EC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2930D9-0CB9-4F23-808E-56A6B321B597}" type="datetimeFigureOut">
              <a:rPr lang="es-CO" smtClean="0"/>
              <a:t>12/06/2024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2B4726-C5C8-098F-76E2-C5013D858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15779F-C0A7-D534-12DD-547034940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6C66EB-ACF0-45E2-93C9-A576A8D6E5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422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2582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6.jp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14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3" Type="http://schemas.openxmlformats.org/officeDocument/2006/relationships/hyperlink" Target="https://www.instagram.com/epccajica/" TargetMode="External"/><Relationship Id="rId7" Type="http://schemas.openxmlformats.org/officeDocument/2006/relationships/image" Target="../media/image68.png"/><Relationship Id="rId12" Type="http://schemas.openxmlformats.org/officeDocument/2006/relationships/image" Target="../media/image71.jpeg"/><Relationship Id="rId17" Type="http://schemas.microsoft.com/office/2007/relationships/hdphoto" Target="../media/hdphoto4.wdp"/><Relationship Id="rId2" Type="http://schemas.openxmlformats.org/officeDocument/2006/relationships/image" Target="../media/image67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pccajica.gov.co/" TargetMode="External"/><Relationship Id="rId11" Type="http://schemas.microsoft.com/office/2007/relationships/hdphoto" Target="../media/hdphoto2.wdp"/><Relationship Id="rId5" Type="http://schemas.openxmlformats.org/officeDocument/2006/relationships/hyperlink" Target="https://www.youtube.com/@epcajica/videos" TargetMode="External"/><Relationship Id="rId15" Type="http://schemas.microsoft.com/office/2007/relationships/hdphoto" Target="../media/hdphoto3.wdp"/><Relationship Id="rId10" Type="http://schemas.openxmlformats.org/officeDocument/2006/relationships/image" Target="../media/image70.png"/><Relationship Id="rId4" Type="http://schemas.openxmlformats.org/officeDocument/2006/relationships/hyperlink" Target="https://www.facebook.com/epccajica/?locale=es_LA" TargetMode="External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microsoft.com/office/2007/relationships/hdphoto" Target="../media/hdphoto8.wdp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8.wdp"/><Relationship Id="rId3" Type="http://schemas.openxmlformats.org/officeDocument/2006/relationships/image" Target="../media/image76.png"/><Relationship Id="rId7" Type="http://schemas.openxmlformats.org/officeDocument/2006/relationships/image" Target="../media/image82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microsoft.com/office/2007/relationships/hdphoto" Target="../media/hdphoto5.wdp"/><Relationship Id="rId9" Type="http://schemas.openxmlformats.org/officeDocument/2006/relationships/image" Target="../media/image83.png"/><Relationship Id="rId14" Type="http://schemas.openxmlformats.org/officeDocument/2006/relationships/hyperlink" Target="https://www.youtube.com/watch?v=Hr9k02qUcz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60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A3C0DA5-6845-0201-229B-FBA261603E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811674"/>
              </p:ext>
            </p:extLst>
          </p:nvPr>
        </p:nvGraphicFramePr>
        <p:xfrm>
          <a:off x="92964" y="18473"/>
          <a:ext cx="1200607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2125E540-A10D-2679-DC80-58782990D8B8}"/>
              </a:ext>
            </a:extLst>
          </p:cNvPr>
          <p:cNvSpPr txBox="1"/>
          <p:nvPr/>
        </p:nvSpPr>
        <p:spPr>
          <a:xfrm>
            <a:off x="0" y="6238521"/>
            <a:ext cx="30428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Proceso de ventanilla única y atención al usuario 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2845699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1290828" y="2785584"/>
            <a:ext cx="9610344" cy="22830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Presente informe detallado del plan de medios de la entidad.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3600" b="1" dirty="0">
              <a:solidFill>
                <a:prstClr val="whit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Partido Nueva Fuerza Democrática 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52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11a91bf9e4_0_16"/>
          <p:cNvSpPr/>
          <p:nvPr/>
        </p:nvSpPr>
        <p:spPr>
          <a:xfrm>
            <a:off x="11097438" y="6001307"/>
            <a:ext cx="1063800" cy="825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g211a91bf9e4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7437" y="6137655"/>
            <a:ext cx="1063936" cy="72034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211a91bf9e4_0_16"/>
          <p:cNvSpPr/>
          <p:nvPr/>
        </p:nvSpPr>
        <p:spPr>
          <a:xfrm>
            <a:off x="431300" y="1038913"/>
            <a:ext cx="3661200" cy="2667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12608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O" sz="140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1.Objetivo</a:t>
            </a:r>
            <a:endParaRPr lang="es-CO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O" sz="140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 Público Objetivo</a:t>
            </a:r>
            <a:endParaRPr kumimoji="0" lang="es-CO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O" sz="140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 Diseño de Estrategia de Comunicación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O" sz="140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 Canales y medios de </a:t>
            </a:r>
            <a:r>
              <a:rPr kumimoji="0" lang="es-CO" sz="140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</a:t>
            </a:r>
            <a:r>
              <a:rPr lang="es-CO" sz="14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unicación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O" sz="140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5. Tiempo de Ejecución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alibri"/>
              <a:buNone/>
              <a:tabLst/>
              <a:defRPr/>
            </a:pPr>
            <a:r>
              <a:rPr kumimoji="0" lang="es-CO" sz="140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6. Medición de resultados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11a91bf9e4_0_16"/>
          <p:cNvSpPr txBox="1"/>
          <p:nvPr/>
        </p:nvSpPr>
        <p:spPr>
          <a:xfrm>
            <a:off x="4030700" y="364500"/>
            <a:ext cx="36612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68B"/>
              </a:buClr>
              <a:buSzPts val="2800"/>
              <a:buFont typeface="Calibri"/>
              <a:buNone/>
              <a:tabLst/>
              <a:defRPr/>
            </a:pPr>
            <a:r>
              <a:rPr kumimoji="0" lang="es-CO" sz="2800" b="1" i="0" u="none" strike="noStrike" kern="0" cap="none" spc="0" normalizeH="0" baseline="0" noProof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 DE MEDIOS EPC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346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211a91bf9e4_0_16"/>
          <p:cNvSpPr/>
          <p:nvPr/>
        </p:nvSpPr>
        <p:spPr>
          <a:xfrm>
            <a:off x="4200225" y="1038913"/>
            <a:ext cx="3661200" cy="2667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400"/>
              <a:buFont typeface="Calibri"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Objetivo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400"/>
              <a:buFont typeface="Calibri"/>
              <a:buNone/>
              <a:tabLst/>
              <a:defRPr/>
            </a:pPr>
            <a:b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Aumentar la visibilidad y mejorar la percepción de la Empresa de Servicios </a:t>
            </a:r>
            <a:r>
              <a:rPr lang="es-CO" sz="1400" kern="0" dirty="0">
                <a:solidFill>
                  <a:srgbClr val="3A3A3A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kumimoji="0" lang="es-CO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úblicos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 Cajicá, informando a la comunidad sobre sus servicios, programas, proyectos y beneficios, promoviendo una comunicación efectiva y transparente.                   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211a91bf9e4_0_16"/>
          <p:cNvSpPr/>
          <p:nvPr/>
        </p:nvSpPr>
        <p:spPr>
          <a:xfrm>
            <a:off x="7937950" y="1001738"/>
            <a:ext cx="3661200" cy="2667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1F4E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Público Objetivo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Suscriptores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Funcionarios, contratistas y proveedores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Residentes del municipio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Entes de control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Empresas e instituciones locales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Autoridades locales y regionales</a:t>
            </a:r>
            <a:endParaRPr lang="es-ES" sz="1400" kern="0" dirty="0">
              <a:solidFill>
                <a:srgbClr val="262626"/>
              </a:solidFill>
              <a:latin typeface="Calibri"/>
              <a:cs typeface="Calibri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Medios de comunicación locales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Comunidad en general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alibri"/>
              <a:buNone/>
              <a:tabLst/>
              <a:defRPr/>
            </a:pPr>
            <a:b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211a91bf9e4_0_16"/>
          <p:cNvSpPr/>
          <p:nvPr/>
        </p:nvSpPr>
        <p:spPr>
          <a:xfrm>
            <a:off x="4236364" y="4082168"/>
            <a:ext cx="4091243" cy="215383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alibri"/>
              <a:buNone/>
              <a:tabLst/>
              <a:defRPr/>
            </a:pPr>
            <a:endParaRPr kumimoji="0" lang="es-CO" sz="14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alibri"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Estrategias de Comunicación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alibri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Comunicación digital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Atención personalizada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Relaciones públicas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Publicidad tradicional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Plataformas internas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+mj-lt"/>
              <a:buAutoNum type="arabicPeriod"/>
              <a:tabLst/>
              <a:defRPr/>
            </a:pPr>
            <a:r>
              <a:rPr lang="es-ES" sz="140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Eventos públicos municipales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g211a91bf9e4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9288" y="2607162"/>
            <a:ext cx="1694152" cy="174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11a91bf9e4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4302" y="3104681"/>
            <a:ext cx="1166050" cy="120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11a91bf9e4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88295" y="187287"/>
            <a:ext cx="1414851" cy="145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11a91bf9e4_0_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5321" y="4291127"/>
            <a:ext cx="2135700" cy="22023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2697FFA-F1C6-B8F7-958E-BEA93D894163}"/>
              </a:ext>
            </a:extLst>
          </p:cNvPr>
          <p:cNvSpPr txBox="1"/>
          <p:nvPr/>
        </p:nvSpPr>
        <p:spPr>
          <a:xfrm>
            <a:off x="0" y="6243120"/>
            <a:ext cx="9989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Prensa</a:t>
            </a:r>
            <a:endParaRPr lang="es-CO" sz="900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"/>
          <p:cNvSpPr/>
          <p:nvPr/>
        </p:nvSpPr>
        <p:spPr>
          <a:xfrm>
            <a:off x="4814596" y="882800"/>
            <a:ext cx="6582368" cy="4853700"/>
          </a:xfrm>
          <a:prstGeom prst="roundRect">
            <a:avLst>
              <a:gd name="adj" fmla="val 3160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1"/>
          <p:cNvSpPr/>
          <p:nvPr/>
        </p:nvSpPr>
        <p:spPr>
          <a:xfrm>
            <a:off x="11097438" y="6001307"/>
            <a:ext cx="1063936" cy="82562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7437" y="6137655"/>
            <a:ext cx="1063936" cy="720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1"/>
          <p:cNvSpPr txBox="1"/>
          <p:nvPr/>
        </p:nvSpPr>
        <p:spPr>
          <a:xfrm>
            <a:off x="0" y="73286"/>
            <a:ext cx="12192000" cy="520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68B"/>
              </a:buClr>
              <a:buSzPts val="2800"/>
              <a:buFont typeface="Calibri"/>
              <a:buNone/>
              <a:tabLst/>
              <a:defRPr/>
            </a:pPr>
            <a:r>
              <a:rPr kumimoji="0" lang="es-CO" sz="2800" b="1" i="0" u="none" strike="noStrike" kern="0" cap="none" spc="0" normalizeH="0" baseline="0" noProof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 DE MEDIOS EPC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346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1"/>
          <p:cNvSpPr/>
          <p:nvPr/>
        </p:nvSpPr>
        <p:spPr>
          <a:xfrm rot="5400000">
            <a:off x="1979107" y="-457204"/>
            <a:ext cx="954825" cy="320776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>
              <a:lumMod val="75000"/>
              <a:lumOff val="25000"/>
            </a:schemeClr>
          </a:solidFill>
          <a:ln w="19050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vert="vert270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Canales de comunicación 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037" y="1058210"/>
            <a:ext cx="2732996" cy="283457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4" name="Google Shape;11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0424" y="1058209"/>
            <a:ext cx="3397657" cy="283457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5" name="Google Shape;11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5037" y="4048685"/>
            <a:ext cx="6223044" cy="154601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6" name="Google Shape;116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3919" y="1563671"/>
            <a:ext cx="925913" cy="95482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17" name="Google Shape;117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5036" y="2537354"/>
            <a:ext cx="876169" cy="90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46686" y="1643440"/>
            <a:ext cx="1063925" cy="109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40561" y="2698731"/>
            <a:ext cx="876174" cy="90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1358399">
            <a:off x="3252557" y="4434729"/>
            <a:ext cx="1501585" cy="154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55432" y="5053712"/>
            <a:ext cx="1132333" cy="116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64328" y="4983027"/>
            <a:ext cx="1296603" cy="143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55708" y="2272455"/>
            <a:ext cx="1389952" cy="143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589753">
            <a:off x="200481" y="4629328"/>
            <a:ext cx="987350" cy="101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77;p15">
            <a:extLst>
              <a:ext uri="{FF2B5EF4-FFF2-40B4-BE49-F238E27FC236}">
                <a16:creationId xmlns:a16="http://schemas.microsoft.com/office/drawing/2014/main" id="{4CC0F841-0877-6A1B-9124-B8FAF537B84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743179" y="1252935"/>
            <a:ext cx="1389952" cy="13899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2;p11">
            <a:extLst>
              <a:ext uri="{FF2B5EF4-FFF2-40B4-BE49-F238E27FC236}">
                <a16:creationId xmlns:a16="http://schemas.microsoft.com/office/drawing/2014/main" id="{C4B8D425-F2CF-725E-610F-DAC995BC1148}"/>
              </a:ext>
            </a:extLst>
          </p:cNvPr>
          <p:cNvSpPr/>
          <p:nvPr/>
        </p:nvSpPr>
        <p:spPr>
          <a:xfrm rot="5400000">
            <a:off x="1778019" y="2926325"/>
            <a:ext cx="954825" cy="320776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>
              <a:lumMod val="75000"/>
              <a:lumOff val="25000"/>
            </a:schemeClr>
          </a:solidFill>
          <a:ln w="19050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vert="vert270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Medios de comunicación 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3E81A37-81D8-0003-B28A-33F4C2DBA498}"/>
              </a:ext>
            </a:extLst>
          </p:cNvPr>
          <p:cNvSpPr txBox="1"/>
          <p:nvPr/>
        </p:nvSpPr>
        <p:spPr>
          <a:xfrm>
            <a:off x="0" y="6243120"/>
            <a:ext cx="9989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Prensa</a:t>
            </a:r>
            <a:endParaRPr lang="es-CO" sz="900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/>
          <p:nvPr/>
        </p:nvSpPr>
        <p:spPr>
          <a:xfrm>
            <a:off x="11097438" y="6001307"/>
            <a:ext cx="1063936" cy="82562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7437" y="6137655"/>
            <a:ext cx="1063936" cy="72034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2"/>
          <p:cNvSpPr txBox="1"/>
          <p:nvPr/>
        </p:nvSpPr>
        <p:spPr>
          <a:xfrm>
            <a:off x="0" y="-239327"/>
            <a:ext cx="12192000" cy="90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68B"/>
              </a:buClr>
              <a:buSzPts val="2800"/>
              <a:buFont typeface="Calibri"/>
              <a:buNone/>
              <a:tabLst/>
              <a:defRPr/>
            </a:pPr>
            <a:r>
              <a:rPr kumimoji="0" lang="es-CO" sz="2800" b="1" i="0" u="none" strike="noStrike" kern="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TIEMPO DE EJECUCIÓN</a:t>
            </a:r>
          </a:p>
        </p:txBody>
      </p:sp>
      <p:graphicFrame>
        <p:nvGraphicFramePr>
          <p:cNvPr id="132" name="Google Shape;132;p12"/>
          <p:cNvGraphicFramePr/>
          <p:nvPr>
            <p:extLst>
              <p:ext uri="{D42A27DB-BD31-4B8C-83A1-F6EECF244321}">
                <p14:modId xmlns:p14="http://schemas.microsoft.com/office/powerpoint/2010/main" val="1722463373"/>
              </p:ext>
            </p:extLst>
          </p:nvPr>
        </p:nvGraphicFramePr>
        <p:xfrm>
          <a:off x="1104900" y="928873"/>
          <a:ext cx="9982200" cy="13022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7279">
                <a:tc gridSpan="7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NÚMERO DE SEGUIDORES PRINCIPALES REDES SOCIALES EPC</a:t>
                      </a:r>
                      <a:endParaRPr sz="1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38717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Red Social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Enero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Febrero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Marzo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Abril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Mayo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Junio - 4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Facebook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6.742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7.032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7.257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7.386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7.539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7.666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Instagram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1.975</a:t>
                      </a:r>
                      <a:endParaRPr sz="12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2.345</a:t>
                      </a:r>
                      <a:endParaRPr sz="12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2.699</a:t>
                      </a:r>
                      <a:endParaRPr sz="12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2.998</a:t>
                      </a:r>
                      <a:endParaRPr sz="12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3.154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3.346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WhatsApp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12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  <a:endParaRPr sz="12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123</a:t>
                      </a:r>
                      <a:endParaRPr sz="12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3" name="Google Shape;133;p12"/>
          <p:cNvPicPr preferRelativeResize="0"/>
          <p:nvPr/>
        </p:nvPicPr>
        <p:blipFill rotWithShape="1">
          <a:blip r:embed="rId4">
            <a:alphaModFix/>
          </a:blip>
          <a:srcRect t="4707"/>
          <a:stretch/>
        </p:blipFill>
        <p:spPr>
          <a:xfrm>
            <a:off x="3360203" y="2535616"/>
            <a:ext cx="1751540" cy="36097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4" name="Google Shape;134;p12"/>
          <p:cNvPicPr preferRelativeResize="0"/>
          <p:nvPr/>
        </p:nvPicPr>
        <p:blipFill rotWithShape="1">
          <a:blip r:embed="rId5">
            <a:alphaModFix/>
          </a:blip>
          <a:srcRect t="5446"/>
          <a:stretch/>
        </p:blipFill>
        <p:spPr>
          <a:xfrm>
            <a:off x="5429876" y="2563909"/>
            <a:ext cx="1751540" cy="35814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5" name="Google Shape;135;p12"/>
          <p:cNvPicPr preferRelativeResize="0"/>
          <p:nvPr/>
        </p:nvPicPr>
        <p:blipFill rotWithShape="1">
          <a:blip r:embed="rId6">
            <a:alphaModFix/>
          </a:blip>
          <a:srcRect t="5150"/>
          <a:stretch/>
        </p:blipFill>
        <p:spPr>
          <a:xfrm>
            <a:off x="7442732" y="2542525"/>
            <a:ext cx="1751540" cy="35928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6" name="Google Shape;136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11248" y="2542525"/>
            <a:ext cx="1675852" cy="362423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7" name="Google Shape;137;p12"/>
          <p:cNvPicPr preferRelativeResize="0"/>
          <p:nvPr/>
        </p:nvPicPr>
        <p:blipFill rotWithShape="1">
          <a:blip r:embed="rId8">
            <a:alphaModFix/>
          </a:blip>
          <a:srcRect t="4388"/>
          <a:stretch/>
        </p:blipFill>
        <p:spPr>
          <a:xfrm>
            <a:off x="1104900" y="2528379"/>
            <a:ext cx="1937170" cy="35814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" name="Google Shape;118;p11">
            <a:extLst>
              <a:ext uri="{FF2B5EF4-FFF2-40B4-BE49-F238E27FC236}">
                <a16:creationId xmlns:a16="http://schemas.microsoft.com/office/drawing/2014/main" id="{A76D6DA7-821A-FB79-F661-029B1D93888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97438" y="5909550"/>
            <a:ext cx="388457" cy="40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6;p11">
            <a:extLst>
              <a:ext uri="{FF2B5EF4-FFF2-40B4-BE49-F238E27FC236}">
                <a16:creationId xmlns:a16="http://schemas.microsoft.com/office/drawing/2014/main" id="{50E2452E-60BD-ED57-AD9F-4ED01DDE36D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27506" y="5909550"/>
            <a:ext cx="388461" cy="40059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" name="Google Shape;117;p11">
            <a:extLst>
              <a:ext uri="{FF2B5EF4-FFF2-40B4-BE49-F238E27FC236}">
                <a16:creationId xmlns:a16="http://schemas.microsoft.com/office/drawing/2014/main" id="{92342C7D-850F-16E5-B9F9-00CC94057CA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89853" y="5892143"/>
            <a:ext cx="422221" cy="43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9;p11">
            <a:extLst>
              <a:ext uri="{FF2B5EF4-FFF2-40B4-BE49-F238E27FC236}">
                <a16:creationId xmlns:a16="http://schemas.microsoft.com/office/drawing/2014/main" id="{684AF8FA-E1E3-5947-1BA8-75C7BA5024FF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821415" y="5909550"/>
            <a:ext cx="408288" cy="42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95;p16">
            <a:extLst>
              <a:ext uri="{FF2B5EF4-FFF2-40B4-BE49-F238E27FC236}">
                <a16:creationId xmlns:a16="http://schemas.microsoft.com/office/drawing/2014/main" id="{E7670E88-115B-51ED-A199-9303FC65DCB6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608386" y="5732446"/>
            <a:ext cx="786133" cy="7861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B626C0D-F414-6D00-A75D-8A2E0DA1EE54}"/>
              </a:ext>
            </a:extLst>
          </p:cNvPr>
          <p:cNvSpPr txBox="1"/>
          <p:nvPr/>
        </p:nvSpPr>
        <p:spPr>
          <a:xfrm>
            <a:off x="0" y="6243120"/>
            <a:ext cx="9989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Prensa</a:t>
            </a:r>
            <a:endParaRPr lang="es-CO" sz="90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 rotWithShape="1">
          <a:blip r:embed="rId3">
            <a:alphaModFix/>
          </a:blip>
          <a:srcRect t="22245"/>
          <a:stretch/>
        </p:blipFill>
        <p:spPr>
          <a:xfrm>
            <a:off x="369495" y="4301755"/>
            <a:ext cx="3869947" cy="176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Google Shape;145;p13"/>
          <p:cNvSpPr txBox="1"/>
          <p:nvPr/>
        </p:nvSpPr>
        <p:spPr>
          <a:xfrm>
            <a:off x="146304" y="55344"/>
            <a:ext cx="121920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68B"/>
              </a:buClr>
              <a:buSzPts val="2800"/>
              <a:buFont typeface="Calibri"/>
              <a:buNone/>
              <a:tabLst/>
              <a:defRPr/>
            </a:pPr>
            <a:r>
              <a:rPr kumimoji="0" lang="es-CO" sz="2800" b="1" i="0" u="none" strike="noStrike" kern="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MÉTRICAS FACEBOOK - 1 SEMESTRE 2024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346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3"/>
          <p:cNvSpPr/>
          <p:nvPr/>
        </p:nvSpPr>
        <p:spPr>
          <a:xfrm>
            <a:off x="962635" y="1094528"/>
            <a:ext cx="2667533" cy="8567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3"/>
          <p:cNvSpPr/>
          <p:nvPr/>
        </p:nvSpPr>
        <p:spPr>
          <a:xfrm>
            <a:off x="962638" y="2065779"/>
            <a:ext cx="1279061" cy="9990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3"/>
          <p:cNvSpPr txBox="1"/>
          <p:nvPr/>
        </p:nvSpPr>
        <p:spPr>
          <a:xfrm>
            <a:off x="948687" y="1086973"/>
            <a:ext cx="266753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Incremento de Alcance:</a:t>
            </a: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146,4%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 respecto al primer semestre del </a:t>
            </a: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3"/>
          <p:cNvSpPr txBox="1"/>
          <p:nvPr/>
        </p:nvSpPr>
        <p:spPr>
          <a:xfrm>
            <a:off x="985626" y="2130567"/>
            <a:ext cx="125753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178.000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lang="es-CO" sz="1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kumimoji="0" lang="es-CO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ersonas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impactadas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3"/>
          <p:cNvSpPr/>
          <p:nvPr/>
        </p:nvSpPr>
        <p:spPr>
          <a:xfrm>
            <a:off x="985626" y="3188203"/>
            <a:ext cx="2644542" cy="9095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3"/>
          <p:cNvSpPr txBox="1"/>
          <p:nvPr/>
        </p:nvSpPr>
        <p:spPr>
          <a:xfrm>
            <a:off x="962637" y="3232640"/>
            <a:ext cx="2667531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Incremento de Interacciones </a:t>
            </a: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30,6%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 respecto al primer semestre del </a:t>
            </a: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3"/>
          <p:cNvSpPr/>
          <p:nvPr/>
        </p:nvSpPr>
        <p:spPr>
          <a:xfrm>
            <a:off x="2372635" y="2084392"/>
            <a:ext cx="1257533" cy="98047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3"/>
          <p:cNvSpPr txBox="1"/>
          <p:nvPr/>
        </p:nvSpPr>
        <p:spPr>
          <a:xfrm>
            <a:off x="2304469" y="2130934"/>
            <a:ext cx="1393766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7.666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Seguidores corte 4 de junio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84015"/>
            <a:ext cx="839329" cy="80418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" name="Google Shape;131;p12">
            <a:extLst>
              <a:ext uri="{FF2B5EF4-FFF2-40B4-BE49-F238E27FC236}">
                <a16:creationId xmlns:a16="http://schemas.microsoft.com/office/drawing/2014/main" id="{1A24CAEB-C028-3AE6-2601-433987879D8E}"/>
              </a:ext>
            </a:extLst>
          </p:cNvPr>
          <p:cNvSpPr txBox="1"/>
          <p:nvPr/>
        </p:nvSpPr>
        <p:spPr>
          <a:xfrm>
            <a:off x="-24607" y="-343213"/>
            <a:ext cx="12192000" cy="90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68B"/>
              </a:buClr>
              <a:buSzPts val="2800"/>
              <a:buFont typeface="Calibri"/>
              <a:buNone/>
              <a:tabLst/>
              <a:defRPr/>
            </a:pPr>
            <a:r>
              <a:rPr kumimoji="0" lang="es-CO" sz="2800" b="1" i="0" u="none" strike="noStrike" kern="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MEDICIÓN DE RESULTADOS</a:t>
            </a:r>
          </a:p>
        </p:txBody>
      </p:sp>
      <p:pic>
        <p:nvPicPr>
          <p:cNvPr id="162" name="Google Shape;162;g211a9d0fb93_0_29"/>
          <p:cNvPicPr preferRelativeResize="0"/>
          <p:nvPr/>
        </p:nvPicPr>
        <p:blipFill rotWithShape="1">
          <a:blip r:embed="rId5">
            <a:alphaModFix/>
          </a:blip>
          <a:srcRect l="17696" r="17696"/>
          <a:stretch/>
        </p:blipFill>
        <p:spPr>
          <a:xfrm>
            <a:off x="8562738" y="3794760"/>
            <a:ext cx="1449600" cy="1843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163" name="Google Shape;163;g211a9d0fb93_0_29"/>
          <p:cNvPicPr preferRelativeResize="0"/>
          <p:nvPr/>
        </p:nvPicPr>
        <p:blipFill rotWithShape="1">
          <a:blip r:embed="rId6">
            <a:alphaModFix/>
          </a:blip>
          <a:srcRect l="2344" r="2335"/>
          <a:stretch/>
        </p:blipFill>
        <p:spPr>
          <a:xfrm>
            <a:off x="6759543" y="3794760"/>
            <a:ext cx="1449600" cy="1843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164" name="Google Shape;164;g211a9d0fb93_0_29"/>
          <p:cNvPicPr preferRelativeResize="0"/>
          <p:nvPr/>
        </p:nvPicPr>
        <p:blipFill rotWithShape="1">
          <a:blip r:embed="rId7">
            <a:alphaModFix/>
          </a:blip>
          <a:srcRect l="14838" r="14838"/>
          <a:stretch/>
        </p:blipFill>
        <p:spPr>
          <a:xfrm>
            <a:off x="4983270" y="1528552"/>
            <a:ext cx="1449600" cy="1843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167" name="Google Shape;167;g211a9d0fb93_0_29"/>
          <p:cNvPicPr preferRelativeResize="0"/>
          <p:nvPr/>
        </p:nvPicPr>
        <p:blipFill rotWithShape="1">
          <a:blip r:embed="rId8">
            <a:alphaModFix/>
          </a:blip>
          <a:srcRect l="3471" r="3471"/>
          <a:stretch/>
        </p:blipFill>
        <p:spPr>
          <a:xfrm>
            <a:off x="6759543" y="1484093"/>
            <a:ext cx="1449600" cy="1843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169" name="Google Shape;169;g211a9d0fb93_0_29"/>
          <p:cNvPicPr preferRelativeResize="0"/>
          <p:nvPr/>
        </p:nvPicPr>
        <p:blipFill rotWithShape="1">
          <a:blip r:embed="rId9">
            <a:alphaModFix/>
          </a:blip>
          <a:srcRect t="2435" b="2435"/>
          <a:stretch/>
        </p:blipFill>
        <p:spPr>
          <a:xfrm>
            <a:off x="4919666" y="3794760"/>
            <a:ext cx="1449600" cy="1843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170" name="Google Shape;170;g211a9d0fb93_0_29"/>
          <p:cNvPicPr preferRelativeResize="0"/>
          <p:nvPr/>
        </p:nvPicPr>
        <p:blipFill rotWithShape="1">
          <a:blip r:embed="rId10">
            <a:alphaModFix/>
          </a:blip>
          <a:srcRect t="4404" b="4413"/>
          <a:stretch/>
        </p:blipFill>
        <p:spPr>
          <a:xfrm>
            <a:off x="10326207" y="1484093"/>
            <a:ext cx="1449600" cy="1843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173" name="Google Shape;173;g211a9d0fb93_0_29"/>
          <p:cNvPicPr preferRelativeResize="0"/>
          <p:nvPr/>
        </p:nvPicPr>
        <p:blipFill rotWithShape="1">
          <a:blip r:embed="rId11">
            <a:alphaModFix/>
          </a:blip>
          <a:srcRect l="10680" r="10672"/>
          <a:stretch/>
        </p:blipFill>
        <p:spPr>
          <a:xfrm>
            <a:off x="8535816" y="1484093"/>
            <a:ext cx="1449600" cy="1843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171" name="Google Shape;171;g211a9d0fb93_0_29"/>
          <p:cNvPicPr preferRelativeResize="0"/>
          <p:nvPr/>
        </p:nvPicPr>
        <p:blipFill rotWithShape="1">
          <a:blip r:embed="rId12">
            <a:alphaModFix/>
          </a:blip>
          <a:srcRect t="2180" b="2171"/>
          <a:stretch/>
        </p:blipFill>
        <p:spPr>
          <a:xfrm>
            <a:off x="10326207" y="3745915"/>
            <a:ext cx="1449600" cy="1843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108647-B1FA-591D-27A1-646C7ECED004}"/>
              </a:ext>
            </a:extLst>
          </p:cNvPr>
          <p:cNvSpPr txBox="1"/>
          <p:nvPr/>
        </p:nvSpPr>
        <p:spPr>
          <a:xfrm>
            <a:off x="0" y="6243120"/>
            <a:ext cx="9989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Prensa</a:t>
            </a:r>
            <a:endParaRPr lang="es-CO" sz="9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11a0ec722c_0_8"/>
          <p:cNvSpPr txBox="1"/>
          <p:nvPr/>
        </p:nvSpPr>
        <p:spPr>
          <a:xfrm>
            <a:off x="0" y="54966"/>
            <a:ext cx="121920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68B"/>
              </a:buClr>
              <a:buSzPts val="2800"/>
              <a:buFont typeface="Calibri"/>
              <a:buNone/>
              <a:tabLst/>
              <a:defRPr/>
            </a:pPr>
            <a:r>
              <a:rPr kumimoji="0" lang="es-CO" sz="2800" b="1" i="0" u="none" strike="noStrike" kern="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MÉTRICAS INSTAGRAM - 1 SEMESTRE 2024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346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11a0ec722c_0_8"/>
          <p:cNvSpPr/>
          <p:nvPr/>
        </p:nvSpPr>
        <p:spPr>
          <a:xfrm>
            <a:off x="1185832" y="1008721"/>
            <a:ext cx="2779165" cy="72999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11a0ec722c_0_8"/>
          <p:cNvSpPr/>
          <p:nvPr/>
        </p:nvSpPr>
        <p:spPr>
          <a:xfrm>
            <a:off x="1185833" y="1849983"/>
            <a:ext cx="1389801" cy="96918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11a0ec722c_0_8"/>
          <p:cNvSpPr txBox="1"/>
          <p:nvPr/>
        </p:nvSpPr>
        <p:spPr>
          <a:xfrm>
            <a:off x="1185833" y="1008721"/>
            <a:ext cx="2779164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Incremento de Alcance:</a:t>
            </a: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505,3%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 respecto al primer semestre del </a:t>
            </a: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211a0ec722c_0_8"/>
          <p:cNvSpPr txBox="1"/>
          <p:nvPr/>
        </p:nvSpPr>
        <p:spPr>
          <a:xfrm>
            <a:off x="1185833" y="1889839"/>
            <a:ext cx="1389801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67</a:t>
            </a:r>
            <a:r>
              <a:rPr lang="es-CO" sz="1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400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personas impactadas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211a0ec722c_0_8"/>
          <p:cNvSpPr/>
          <p:nvPr/>
        </p:nvSpPr>
        <p:spPr>
          <a:xfrm>
            <a:off x="1137046" y="2930432"/>
            <a:ext cx="2827951" cy="96918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11a0ec722c_0_8"/>
          <p:cNvSpPr txBox="1"/>
          <p:nvPr/>
        </p:nvSpPr>
        <p:spPr>
          <a:xfrm>
            <a:off x="1137046" y="2930457"/>
            <a:ext cx="2827951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Incremento de Publicaciones e interacciones :</a:t>
            </a: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29% 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 respecto al primer semestre del </a:t>
            </a: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211a0ec722c_0_8"/>
          <p:cNvSpPr/>
          <p:nvPr/>
        </p:nvSpPr>
        <p:spPr>
          <a:xfrm>
            <a:off x="2696509" y="1849983"/>
            <a:ext cx="1268488" cy="96918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11a0ec722c_0_8"/>
          <p:cNvSpPr txBox="1"/>
          <p:nvPr/>
        </p:nvSpPr>
        <p:spPr>
          <a:xfrm>
            <a:off x="2696509" y="1910394"/>
            <a:ext cx="126848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3.346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Seguidores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g211a0ec722c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93" y="4059502"/>
            <a:ext cx="3960842" cy="2176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2" name="Google Shape;192;g211a0ec722c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70" y="2074154"/>
            <a:ext cx="876169" cy="9035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1;p12">
            <a:extLst>
              <a:ext uri="{FF2B5EF4-FFF2-40B4-BE49-F238E27FC236}">
                <a16:creationId xmlns:a16="http://schemas.microsoft.com/office/drawing/2014/main" id="{F04FB52C-361E-9752-96FC-8ED2C2149B27}"/>
              </a:ext>
            </a:extLst>
          </p:cNvPr>
          <p:cNvSpPr txBox="1"/>
          <p:nvPr/>
        </p:nvSpPr>
        <p:spPr>
          <a:xfrm>
            <a:off x="-24607" y="-343213"/>
            <a:ext cx="12192000" cy="90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68B"/>
              </a:buClr>
              <a:buSzPts val="2800"/>
              <a:buFont typeface="Calibri"/>
              <a:buNone/>
              <a:tabLst/>
              <a:defRPr/>
            </a:pPr>
            <a:r>
              <a:rPr kumimoji="0" lang="es-CO" sz="2800" b="1" i="0" u="none" strike="noStrike" kern="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MEDICIÓN DE RESULTADOS</a:t>
            </a:r>
          </a:p>
        </p:txBody>
      </p:sp>
      <p:pic>
        <p:nvPicPr>
          <p:cNvPr id="3" name="Google Shape;360;p20">
            <a:extLst>
              <a:ext uri="{FF2B5EF4-FFF2-40B4-BE49-F238E27FC236}">
                <a16:creationId xmlns:a16="http://schemas.microsoft.com/office/drawing/2014/main" id="{EE6F0379-C2B7-DD74-3D72-594FFC8076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8363" b="18357"/>
          <a:stretch/>
        </p:blipFill>
        <p:spPr>
          <a:xfrm>
            <a:off x="5501744" y="1615665"/>
            <a:ext cx="1287300" cy="17616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" name="Google Shape;361;p20">
            <a:extLst>
              <a:ext uri="{FF2B5EF4-FFF2-40B4-BE49-F238E27FC236}">
                <a16:creationId xmlns:a16="http://schemas.microsoft.com/office/drawing/2014/main" id="{3705E7E6-2FB8-CF21-1AA1-182DDBFE55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732" r="12724"/>
          <a:stretch/>
        </p:blipFill>
        <p:spPr>
          <a:xfrm>
            <a:off x="7074069" y="1569190"/>
            <a:ext cx="1287300" cy="17616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362;p20">
            <a:extLst>
              <a:ext uri="{FF2B5EF4-FFF2-40B4-BE49-F238E27FC236}">
                <a16:creationId xmlns:a16="http://schemas.microsoft.com/office/drawing/2014/main" id="{CBA6DC88-CD93-A757-8B9B-5B84A7A4A8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460" r="13459"/>
          <a:stretch/>
        </p:blipFill>
        <p:spPr>
          <a:xfrm>
            <a:off x="8646394" y="1569190"/>
            <a:ext cx="1287300" cy="17616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6" name="Google Shape;365;p20">
            <a:extLst>
              <a:ext uri="{FF2B5EF4-FFF2-40B4-BE49-F238E27FC236}">
                <a16:creationId xmlns:a16="http://schemas.microsoft.com/office/drawing/2014/main" id="{D9509F69-2595-CE6A-0A24-750C621C644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8363" b="18357"/>
          <a:stretch/>
        </p:blipFill>
        <p:spPr>
          <a:xfrm>
            <a:off x="7074069" y="3707972"/>
            <a:ext cx="1287300" cy="17616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7" name="Google Shape;366;p20">
            <a:extLst>
              <a:ext uri="{FF2B5EF4-FFF2-40B4-BE49-F238E27FC236}">
                <a16:creationId xmlns:a16="http://schemas.microsoft.com/office/drawing/2014/main" id="{0B23EDC2-446E-47D1-273F-8EB8BE0D69D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18363" b="18357"/>
          <a:stretch/>
        </p:blipFill>
        <p:spPr>
          <a:xfrm>
            <a:off x="5501744" y="3728697"/>
            <a:ext cx="1287300" cy="17616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8" name="Google Shape;368;p20">
            <a:extLst>
              <a:ext uri="{FF2B5EF4-FFF2-40B4-BE49-F238E27FC236}">
                <a16:creationId xmlns:a16="http://schemas.microsoft.com/office/drawing/2014/main" id="{15C6557E-3409-BB9A-CEC1-AA3C1DE23B9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18363" b="18357"/>
          <a:stretch/>
        </p:blipFill>
        <p:spPr>
          <a:xfrm>
            <a:off x="10218719" y="3805453"/>
            <a:ext cx="1287300" cy="17616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9" name="Google Shape;370;p20">
            <a:extLst>
              <a:ext uri="{FF2B5EF4-FFF2-40B4-BE49-F238E27FC236}">
                <a16:creationId xmlns:a16="http://schemas.microsoft.com/office/drawing/2014/main" id="{9EA8F6D1-06A4-08AA-8AEB-DB8B8E2521D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t="18363" b="18357"/>
          <a:stretch/>
        </p:blipFill>
        <p:spPr>
          <a:xfrm>
            <a:off x="10218719" y="1608467"/>
            <a:ext cx="1287300" cy="17616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" name="Google Shape;364;p20">
            <a:extLst>
              <a:ext uri="{FF2B5EF4-FFF2-40B4-BE49-F238E27FC236}">
                <a16:creationId xmlns:a16="http://schemas.microsoft.com/office/drawing/2014/main" id="{D27947DD-CD0F-CF87-A9EE-3284841882D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218" r="13225"/>
          <a:stretch/>
        </p:blipFill>
        <p:spPr>
          <a:xfrm>
            <a:off x="8646394" y="3759266"/>
            <a:ext cx="1287300" cy="17616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DCC85BA-5231-B8D1-07B6-B2C33E26BD09}"/>
              </a:ext>
            </a:extLst>
          </p:cNvPr>
          <p:cNvSpPr txBox="1"/>
          <p:nvPr/>
        </p:nvSpPr>
        <p:spPr>
          <a:xfrm>
            <a:off x="-24607" y="6264798"/>
            <a:ext cx="9989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Prensa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2048296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1150669" y="2842144"/>
            <a:ext cx="9610344" cy="218725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5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Presente informe detallado del plan de acción del PDM vigencia 2024.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5"/>
              <a:tabLst/>
              <a:defRPr/>
            </a:pPr>
            <a:endParaRPr lang="es-ES" sz="3600" b="1" dirty="0">
              <a:solidFill>
                <a:prstClr val="whit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Partido Nueva Fuerza Democrática 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06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67109B7-94B4-3412-F7CB-67B29ADE1805}"/>
              </a:ext>
            </a:extLst>
          </p:cNvPr>
          <p:cNvSpPr txBox="1"/>
          <p:nvPr/>
        </p:nvSpPr>
        <p:spPr>
          <a:xfrm>
            <a:off x="2175165" y="5551152"/>
            <a:ext cx="24000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</a:t>
            </a:r>
            <a:r>
              <a:rPr lang="es-ES" sz="900" i="1" dirty="0"/>
              <a:t>: Proceso planeación estratégica EPC</a:t>
            </a:r>
            <a:endParaRPr lang="es-CO" sz="900" i="1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9808F3E-639E-5AAB-3916-28571EEE4F20}"/>
              </a:ext>
            </a:extLst>
          </p:cNvPr>
          <p:cNvSpPr txBox="1">
            <a:spLocks/>
          </p:cNvSpPr>
          <p:nvPr/>
        </p:nvSpPr>
        <p:spPr>
          <a:xfrm>
            <a:off x="1035727" y="447366"/>
            <a:ext cx="10120544" cy="5709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PLAN DE ACCIÓN METAS PLAN DE DESARROLLO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03468B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8418BF53-BD4C-4677-2B61-7733ECFCEBE5}"/>
              </a:ext>
            </a:extLst>
          </p:cNvPr>
          <p:cNvGraphicFramePr>
            <a:graphicFrameLocks noGrp="1"/>
          </p:cNvGraphicFramePr>
          <p:nvPr/>
        </p:nvGraphicFramePr>
        <p:xfrm>
          <a:off x="2269101" y="3670612"/>
          <a:ext cx="7653796" cy="1880540"/>
        </p:xfrm>
        <a:graphic>
          <a:graphicData uri="http://schemas.openxmlformats.org/drawingml/2006/table">
            <a:tbl>
              <a:tblPr/>
              <a:tblGrid>
                <a:gridCol w="1721391">
                  <a:extLst>
                    <a:ext uri="{9D8B030D-6E8A-4147-A177-3AD203B41FA5}">
                      <a16:colId xmlns:a16="http://schemas.microsoft.com/office/drawing/2014/main" val="676199571"/>
                    </a:ext>
                  </a:extLst>
                </a:gridCol>
                <a:gridCol w="5932405">
                  <a:extLst>
                    <a:ext uri="{9D8B030D-6E8A-4147-A177-3AD203B41FA5}">
                      <a16:colId xmlns:a16="http://schemas.microsoft.com/office/drawing/2014/main" val="770467255"/>
                    </a:ext>
                  </a:extLst>
                </a:gridCol>
              </a:tblGrid>
              <a:tr h="35274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  "/>
                          <a:ea typeface="+mn-ea"/>
                          <a:cs typeface="+mn-cs"/>
                        </a:rPr>
                        <a:t>INFORMACIÓN GENERAL DE LA META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CO" sz="1050" b="1" i="0" u="none" strike="noStrike" kern="1200" dirty="0">
                        <a:solidFill>
                          <a:srgbClr val="FFFFFF"/>
                        </a:solidFill>
                        <a:effectLst/>
                        <a:highlight>
                          <a:srgbClr val="1F4E78"/>
                        </a:highlight>
                        <a:latin typeface="Calibri  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24748"/>
                  </a:ext>
                </a:extLst>
              </a:tr>
              <a:tr h="3213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9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F75B5"/>
                        </a:highlight>
                        <a:latin typeface="Calibri  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EJECUCIÓN ACUMULADA (%)</a:t>
                      </a:r>
                    </a:p>
                    <a:p>
                      <a:pPr algn="ctr" fontAlgn="ctr"/>
                      <a:endParaRPr lang="es-CO" sz="9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F75B5"/>
                        </a:highlight>
                        <a:latin typeface="Calibri  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OBSERVACIONES GENERALES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35993"/>
                  </a:ext>
                </a:extLst>
              </a:tr>
              <a:tr h="110678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100%</a:t>
                      </a:r>
                    </a:p>
                    <a:p>
                      <a:pPr algn="ctr" fontAlgn="ctr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 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  "/>
                        </a:rPr>
                        <a:t>Mediante la  suscripción  de  convenios  interadministrativos  celebrados entre  la  Alcaldía  de  Cajicá y Empresa  de  Servicios  Públicos  de  Cajicá S.A.  ESP,  se recibieron subsidios que fueron asignados a los suscriptores  de estratos 1, 2 y 3 del municipio, en virtud de la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Resolución CRA 151 de 2001 art. 1.2.1.1 modificado  por Resolución CRA 271 de 2003 art. 1 y demás resoluciones de la Comisión de Regulación de Agua Potable y Saneamiento Básico que están compiladas en la resolución CRA 943 de 2021.</a:t>
                      </a:r>
                      <a:endParaRPr lang="es-ES" sz="11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FF"/>
                        </a:highlight>
                        <a:latin typeface="Calibri  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819576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00BDE5C8-941F-AE2B-F261-6F0AF9A71355}"/>
              </a:ext>
            </a:extLst>
          </p:cNvPr>
          <p:cNvGraphicFramePr>
            <a:graphicFrameLocks noGrp="1"/>
          </p:cNvGraphicFramePr>
          <p:nvPr/>
        </p:nvGraphicFramePr>
        <p:xfrm>
          <a:off x="1035728" y="1259937"/>
          <a:ext cx="10120543" cy="2169063"/>
        </p:xfrm>
        <a:graphic>
          <a:graphicData uri="http://schemas.openxmlformats.org/drawingml/2006/table">
            <a:tbl>
              <a:tblPr/>
              <a:tblGrid>
                <a:gridCol w="2462075">
                  <a:extLst>
                    <a:ext uri="{9D8B030D-6E8A-4147-A177-3AD203B41FA5}">
                      <a16:colId xmlns:a16="http://schemas.microsoft.com/office/drawing/2014/main" val="1979302116"/>
                    </a:ext>
                  </a:extLst>
                </a:gridCol>
                <a:gridCol w="834501">
                  <a:extLst>
                    <a:ext uri="{9D8B030D-6E8A-4147-A177-3AD203B41FA5}">
                      <a16:colId xmlns:a16="http://schemas.microsoft.com/office/drawing/2014/main" val="2759500135"/>
                    </a:ext>
                  </a:extLst>
                </a:gridCol>
                <a:gridCol w="2568906">
                  <a:extLst>
                    <a:ext uri="{9D8B030D-6E8A-4147-A177-3AD203B41FA5}">
                      <a16:colId xmlns:a16="http://schemas.microsoft.com/office/drawing/2014/main" val="3382919273"/>
                    </a:ext>
                  </a:extLst>
                </a:gridCol>
                <a:gridCol w="2233913">
                  <a:extLst>
                    <a:ext uri="{9D8B030D-6E8A-4147-A177-3AD203B41FA5}">
                      <a16:colId xmlns:a16="http://schemas.microsoft.com/office/drawing/2014/main" val="3333417915"/>
                    </a:ext>
                  </a:extLst>
                </a:gridCol>
                <a:gridCol w="883510">
                  <a:extLst>
                    <a:ext uri="{9D8B030D-6E8A-4147-A177-3AD203B41FA5}">
                      <a16:colId xmlns:a16="http://schemas.microsoft.com/office/drawing/2014/main" val="2289546212"/>
                    </a:ext>
                  </a:extLst>
                </a:gridCol>
                <a:gridCol w="1137638">
                  <a:extLst>
                    <a:ext uri="{9D8B030D-6E8A-4147-A177-3AD203B41FA5}">
                      <a16:colId xmlns:a16="http://schemas.microsoft.com/office/drawing/2014/main" val="1374592266"/>
                    </a:ext>
                  </a:extLst>
                </a:gridCol>
              </a:tblGrid>
              <a:tr h="45549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 "/>
                        </a:rPr>
                        <a:t>INFORMACIÓN GENERAL DE LA META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320367"/>
                  </a:ext>
                </a:extLst>
              </a:tr>
              <a:tr h="38533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LÍNEA ESTRATEGICA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N° META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META DE PRODUCTO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INDICADOR AJUSTADO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LÍNEA BASE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 META CUATRIENIO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970339"/>
                  </a:ext>
                </a:extLst>
              </a:tr>
              <a:tr h="132824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N°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 1. Línea Estratégica Cajicá Tejiendo Futuro con Toda Seguridad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  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Servicio de apoyo financiero para subsidios al consumo en los servicios públicos domiciliarios de acueducto, alcantarillado y aseo.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  "/>
                        </a:rPr>
                        <a:t>Recursos entregados en subsidios al consumo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  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553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685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1041528" y="2006354"/>
            <a:ext cx="9984538" cy="376481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6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Presente cuadro de la contratación suscrita durante la vigencia 2024, donde indique número de contrato, objeto, fecha de inicio, fecha terminación, valor, supervisor y estado actual.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3600" b="1" dirty="0">
                <a:solidFill>
                  <a:prstClr val="whit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Concejal Claudia Graciano del Partido MIRA 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2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508E48-F51E-5E04-7DF6-977FF6F457D8}"/>
              </a:ext>
            </a:extLst>
          </p:cNvPr>
          <p:cNvSpPr txBox="1">
            <a:spLocks/>
          </p:cNvSpPr>
          <p:nvPr/>
        </p:nvSpPr>
        <p:spPr>
          <a:xfrm>
            <a:off x="1795802" y="2556769"/>
            <a:ext cx="9026526" cy="272740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CITACIÓN HONORABLE CONCEJO MUNICIPAL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1" dirty="0">
                <a:solidFill>
                  <a:prstClr val="whit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JUNIO 18 DE 2024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3600" b="1" dirty="0">
              <a:solidFill>
                <a:prstClr val="whit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DIRECCIÓN ADMINISTRATIVA Y COMERCIAL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1" dirty="0">
                <a:solidFill>
                  <a:prstClr val="whit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ING. JAVIER FRANCISCO RODRÍGUEZ BELLO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03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FD9DE64B-3B8D-0AE3-60B8-54A50C772B40}"/>
              </a:ext>
            </a:extLst>
          </p:cNvPr>
          <p:cNvSpPr txBox="1">
            <a:spLocks/>
          </p:cNvSpPr>
          <p:nvPr/>
        </p:nvSpPr>
        <p:spPr>
          <a:xfrm>
            <a:off x="0" y="-117309"/>
            <a:ext cx="12192000" cy="702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b="1" dirty="0">
                <a:solidFill>
                  <a:srgbClr val="03468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CONTRATACIÓN DIRECCIÓN ADMINISTRATIVA Y COMERCIAL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03468B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F65B4E-F7F1-928A-BBA7-7A956AED3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02" y="661601"/>
            <a:ext cx="10888595" cy="553479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D65BCC-BA27-D7C7-E1EB-942F2ECFE2C4}"/>
              </a:ext>
            </a:extLst>
          </p:cNvPr>
          <p:cNvSpPr txBox="1"/>
          <p:nvPr/>
        </p:nvSpPr>
        <p:spPr>
          <a:xfrm>
            <a:off x="566956" y="6196398"/>
            <a:ext cx="37689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Proceso de gestión contractual EPC con corte mayo 31 de 2024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194446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286269-5875-9E83-3BA7-5C37896F7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666364"/>
            <a:ext cx="10907647" cy="552527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58A960D-68A6-6D67-D6C1-70B7D4029B07}"/>
              </a:ext>
            </a:extLst>
          </p:cNvPr>
          <p:cNvSpPr txBox="1">
            <a:spLocks/>
          </p:cNvSpPr>
          <p:nvPr/>
        </p:nvSpPr>
        <p:spPr>
          <a:xfrm>
            <a:off x="0" y="-36162"/>
            <a:ext cx="12192000" cy="702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b="1" dirty="0">
                <a:solidFill>
                  <a:srgbClr val="03468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CONTRATACIÓN DIRECCIÓN ADMINISTRATIVA Y COMERCIAL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03468B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228133C-D45A-AE09-9560-27F670521566}"/>
              </a:ext>
            </a:extLst>
          </p:cNvPr>
          <p:cNvSpPr txBox="1"/>
          <p:nvPr/>
        </p:nvSpPr>
        <p:spPr>
          <a:xfrm>
            <a:off x="576192" y="6191635"/>
            <a:ext cx="37689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Proceso de gestión contractual EPC con corte mayo 31 de 2024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1716542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AC4566-880F-B21C-6D6D-3ED7F29E1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02" y="609206"/>
            <a:ext cx="10888595" cy="563958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26578D8-38D9-A950-C02C-DE129FD26260}"/>
              </a:ext>
            </a:extLst>
          </p:cNvPr>
          <p:cNvSpPr txBox="1">
            <a:spLocks/>
          </p:cNvSpPr>
          <p:nvPr/>
        </p:nvSpPr>
        <p:spPr>
          <a:xfrm>
            <a:off x="0" y="-93320"/>
            <a:ext cx="12192000" cy="702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b="1" dirty="0">
                <a:solidFill>
                  <a:srgbClr val="03468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CONTRATACIÓN DIRECCIÓN ADMINISTRATIVA Y COMERCIAL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03468B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4D6140-D1BB-3B4A-CC67-07C3B60F8EF8}"/>
              </a:ext>
            </a:extLst>
          </p:cNvPr>
          <p:cNvSpPr txBox="1"/>
          <p:nvPr/>
        </p:nvSpPr>
        <p:spPr>
          <a:xfrm>
            <a:off x="585429" y="6248793"/>
            <a:ext cx="37689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Proceso de gestión contractual EPC con corte mayo 31 de 2024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1207147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61FFB0-33CC-94A6-6E47-283798D5D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0" y="771154"/>
            <a:ext cx="10926700" cy="531569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D53AF23-8BA9-CD36-F6DF-F620FF4AA8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02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b="1" dirty="0">
                <a:solidFill>
                  <a:srgbClr val="03468B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CONTRATACIÓN DIRECCIÓN ADMINISTRATIVA Y COMERCIAL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03468B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4555FE-73E0-6963-0410-77890507189B}"/>
              </a:ext>
            </a:extLst>
          </p:cNvPr>
          <p:cNvSpPr txBox="1"/>
          <p:nvPr/>
        </p:nvSpPr>
        <p:spPr>
          <a:xfrm>
            <a:off x="539247" y="6086846"/>
            <a:ext cx="37689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Proceso de gestión contractual EPC con corte mayo 31 de 2024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1430314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682752" y="2823100"/>
            <a:ext cx="10826496" cy="33634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7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¿Qué acciones ha adelantado la Empresa respecto al contrato de suministro de agua potable con la empresa de acueducto y alcantarillado de Bogotá con relación al tiempo de ejecución?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3600" b="1" dirty="0">
              <a:solidFill>
                <a:prstClr val="whit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Concejal Claudia Graciano del Partido MIRA 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79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173B0A2-9A1A-FF72-2D73-B2FDD673C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18" y="3975487"/>
            <a:ext cx="2915309" cy="2495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CA231DE-E25F-FAFF-20EE-E897C14EB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18" y="3053949"/>
            <a:ext cx="3412491" cy="2495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BBC833-E3AD-F1CD-9D80-98BC3393F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19" y="3481396"/>
            <a:ext cx="5864151" cy="9063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87CF39A-BADC-BCC6-3116-7E43DA49E81A}"/>
              </a:ext>
            </a:extLst>
          </p:cNvPr>
          <p:cNvSpPr txBox="1"/>
          <p:nvPr/>
        </p:nvSpPr>
        <p:spPr>
          <a:xfrm>
            <a:off x="711200" y="-41660"/>
            <a:ext cx="10150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CONTRATO DE SUMINISTRO DE AGUA POTABLE CON AAA BOGOTÁ </a:t>
            </a:r>
            <a:endParaRPr lang="es-CO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69E95D-7155-E7F3-116E-0E0ABD2CD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0" y="348776"/>
            <a:ext cx="5864151" cy="26434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E95E14-7F16-8134-BE1C-F22B3F396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20" y="2976406"/>
            <a:ext cx="5864151" cy="52112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D8D077F-02E5-8CD2-CFD2-859D4AAB16A4}"/>
              </a:ext>
            </a:extLst>
          </p:cNvPr>
          <p:cNvSpPr txBox="1"/>
          <p:nvPr/>
        </p:nvSpPr>
        <p:spPr>
          <a:xfrm>
            <a:off x="8279319" y="6456468"/>
            <a:ext cx="2190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Proceso de gestión contractual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58D7EB-7CEC-FFB6-BC91-7CE2D80729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345"/>
          <a:stretch/>
        </p:blipFill>
        <p:spPr>
          <a:xfrm>
            <a:off x="6559762" y="5317234"/>
            <a:ext cx="3931131" cy="113923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22099AA-E533-E03B-0A52-41033B9254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2121" y="412211"/>
            <a:ext cx="3931131" cy="495010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FA9991F-3ED7-7AE7-5E4F-735029D71F92}"/>
              </a:ext>
            </a:extLst>
          </p:cNvPr>
          <p:cNvSpPr/>
          <p:nvPr/>
        </p:nvSpPr>
        <p:spPr>
          <a:xfrm>
            <a:off x="8598475" y="4751289"/>
            <a:ext cx="1870867" cy="688929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372C988A-EB18-9867-E25E-B0A474549541}"/>
              </a:ext>
            </a:extLst>
          </p:cNvPr>
          <p:cNvSpPr/>
          <p:nvPr/>
        </p:nvSpPr>
        <p:spPr>
          <a:xfrm>
            <a:off x="327657" y="4387701"/>
            <a:ext cx="6057438" cy="2068767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1FB926-D3C2-E83D-2BA4-6FF4610B79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42" b="83181"/>
          <a:stretch/>
        </p:blipFill>
        <p:spPr>
          <a:xfrm>
            <a:off x="521395" y="4403832"/>
            <a:ext cx="5251370" cy="10472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D3FFFF-8CA3-674D-AEE1-91E77454DB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84570"/>
          <a:stretch/>
        </p:blipFill>
        <p:spPr>
          <a:xfrm>
            <a:off x="534861" y="5388311"/>
            <a:ext cx="5251370" cy="1047238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53F784A5-592E-8137-4113-66270C24F857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>
            <a:off x="327657" y="5422085"/>
            <a:ext cx="605743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3560AB1A-558B-9EB3-7625-D1C02670FBA8}"/>
              </a:ext>
            </a:extLst>
          </p:cNvPr>
          <p:cNvCxnSpPr/>
          <p:nvPr/>
        </p:nvCxnSpPr>
        <p:spPr>
          <a:xfrm>
            <a:off x="327657" y="5440218"/>
            <a:ext cx="605743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498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704088" y="3821710"/>
            <a:ext cx="11036808" cy="18070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8"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Mencione si la Entidad cuenta con personal idóneo y calificado para la atención a las personas en condición de discapacidad y/o adultos mayores.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Indique las estrategias establecidas para tal fin.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3200" b="1" dirty="0">
              <a:solidFill>
                <a:prstClr val="whit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Concejal Claudia Graciano del Partido MIRA 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01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A966B48-2131-502E-B68E-0EE015001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3919489"/>
              </p:ext>
            </p:extLst>
          </p:nvPr>
        </p:nvGraphicFramePr>
        <p:xfrm>
          <a:off x="324335" y="1099900"/>
          <a:ext cx="11297689" cy="5212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57DB228-F578-85B7-8D8E-C55F96B4431B}"/>
              </a:ext>
            </a:extLst>
          </p:cNvPr>
          <p:cNvSpPr txBox="1"/>
          <p:nvPr/>
        </p:nvSpPr>
        <p:spPr>
          <a:xfrm>
            <a:off x="82296" y="6312156"/>
            <a:ext cx="35637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Gestión de atención al usuario y gestión de talento humano</a:t>
            </a:r>
            <a:endParaRPr lang="es-CO" sz="900" i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0810B94-7F8C-90A7-D7EB-A80F149ADA4B}"/>
              </a:ext>
            </a:extLst>
          </p:cNvPr>
          <p:cNvSpPr txBox="1"/>
          <p:nvPr/>
        </p:nvSpPr>
        <p:spPr>
          <a:xfrm>
            <a:off x="711200" y="130345"/>
            <a:ext cx="101500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PERSONAL Y ESTRATEGIAS PARA LA ATENCIÓN A PERSONAS EN CONDICIÓN DE DISCAPACIDAD Y/O ADULTOS MAYORES. </a:t>
            </a:r>
            <a:endParaRPr lang="es-CO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40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955148" y="3429000"/>
            <a:ext cx="10281703" cy="241970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9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Presente un consolidado de los PQRS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recepcionados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en la vigencias 2024 donde indique área cargo y el asunto de la petición.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3600" b="1" dirty="0">
              <a:solidFill>
                <a:prstClr val="whit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Concejal Claudia Graciano del Partido MIRA 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61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94DF243-97FA-CBB6-0526-6581455F8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755114"/>
              </p:ext>
            </p:extLst>
          </p:nvPr>
        </p:nvGraphicFramePr>
        <p:xfrm>
          <a:off x="1851658" y="582420"/>
          <a:ext cx="8119871" cy="5525655"/>
        </p:xfrm>
        <a:graphic>
          <a:graphicData uri="http://schemas.openxmlformats.org/drawingml/2006/table">
            <a:tbl>
              <a:tblPr/>
              <a:tblGrid>
                <a:gridCol w="1597890">
                  <a:extLst>
                    <a:ext uri="{9D8B030D-6E8A-4147-A177-3AD203B41FA5}">
                      <a16:colId xmlns:a16="http://schemas.microsoft.com/office/drawing/2014/main" val="469044388"/>
                    </a:ext>
                  </a:extLst>
                </a:gridCol>
                <a:gridCol w="1326146">
                  <a:extLst>
                    <a:ext uri="{9D8B030D-6E8A-4147-A177-3AD203B41FA5}">
                      <a16:colId xmlns:a16="http://schemas.microsoft.com/office/drawing/2014/main" val="1282555229"/>
                    </a:ext>
                  </a:extLst>
                </a:gridCol>
                <a:gridCol w="3405424">
                  <a:extLst>
                    <a:ext uri="{9D8B030D-6E8A-4147-A177-3AD203B41FA5}">
                      <a16:colId xmlns:a16="http://schemas.microsoft.com/office/drawing/2014/main" val="519791438"/>
                    </a:ext>
                  </a:extLst>
                </a:gridCol>
                <a:gridCol w="854593">
                  <a:extLst>
                    <a:ext uri="{9D8B030D-6E8A-4147-A177-3AD203B41FA5}">
                      <a16:colId xmlns:a16="http://schemas.microsoft.com/office/drawing/2014/main" val="1600429262"/>
                    </a:ext>
                  </a:extLst>
                </a:gridCol>
                <a:gridCol w="935818">
                  <a:extLst>
                    <a:ext uri="{9D8B030D-6E8A-4147-A177-3AD203B41FA5}">
                      <a16:colId xmlns:a16="http://schemas.microsoft.com/office/drawing/2014/main" val="3049258532"/>
                    </a:ext>
                  </a:extLst>
                </a:gridCol>
              </a:tblGrid>
              <a:tr h="3230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ÁREA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6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RESPONSABLE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6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DETALLE DE CAUSAL (TIPO DE RECLAMACIÓN Y/O PETICIÓN)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6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SUBTOTAL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6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92153"/>
                  </a:ext>
                </a:extLst>
              </a:tr>
              <a:tr h="192531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DIRECCIÓN ADMINISTRATIVA Y COMERCIAL</a:t>
                      </a:r>
                    </a:p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C2E6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Javier Rodríguez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Inconformidad con el consumo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495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1754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935510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Reconexión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957914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Geofonía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116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536159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Fuga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281847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Solicitudes de servicio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799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343955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Solicitudes de Información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79924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Comunicaciones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763816"/>
                  </a:ext>
                </a:extLst>
              </a:tr>
              <a:tr h="192531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DIRECCIÓN TÉCNICA DE ACUEDUCTO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C2E6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Octavio Munar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Interrupciones en la prestación del servicio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674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29755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Cambio de medidor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217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706869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Traslado de medidor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162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459437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Retiro de medidor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945248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Revisión del medidor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199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849246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Solicitudes de Información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331154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Comunicaciones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280501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Otros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432672"/>
                  </a:ext>
                </a:extLst>
              </a:tr>
              <a:tr h="19253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DIRECCIÓN TÉCNICA DE ALCANTARILLADO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C2E6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Carlos Araque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Inconformidad con la medición del consumo o producto.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72330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Fallas en la conexión del servico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966520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Interrupciones en la prestación del servicio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898704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Comunicaciones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638480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Solicitudes de Información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86906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Estado de la estructura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608517"/>
                  </a:ext>
                </a:extLst>
              </a:tr>
              <a:tr h="19253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DIRECCIÓN TÉCNICA DE ASEO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C2E6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Erika Méndez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Cobro por servicio no prestado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755615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Solicitudes de Información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18171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Comunicaciones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03694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Inconformidad con el aforo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939900"/>
                  </a:ext>
                </a:extLst>
              </a:tr>
              <a:tr h="192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Afectación ambiental</a:t>
                      </a:r>
                    </a:p>
                  </a:txBody>
                  <a:tcPr marL="5670" marR="5670" marT="56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5670" marR="5670" marT="56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06414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10922A7C-D144-6F90-6F91-B0E2A4DB016A}"/>
              </a:ext>
            </a:extLst>
          </p:cNvPr>
          <p:cNvSpPr txBox="1"/>
          <p:nvPr/>
        </p:nvSpPr>
        <p:spPr>
          <a:xfrm>
            <a:off x="836563" y="120755"/>
            <a:ext cx="10150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CONSOLIDADO DE LOS PQRS RECEPCIONADOS</a:t>
            </a:r>
            <a:endParaRPr lang="es-CO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D0D6690-235B-D40A-C4D0-75F7E7FA75B9}"/>
              </a:ext>
            </a:extLst>
          </p:cNvPr>
          <p:cNvSpPr txBox="1"/>
          <p:nvPr/>
        </p:nvSpPr>
        <p:spPr>
          <a:xfrm>
            <a:off x="0" y="6275580"/>
            <a:ext cx="30812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Gestión de atención al usuario y ventanilla única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3654979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922746" y="2974020"/>
            <a:ext cx="9908011" cy="278324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Presente informe final de la ejecución física y presupuestal de cada una de las metas del Plan de Desarrollo “Cajicá tejiendo futuro unidos con toda seguridad” a cargo de su dependencia.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3200" b="1" dirty="0">
                <a:solidFill>
                  <a:prstClr val="whit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Mesa directiva y Partido Cambio Radical </a:t>
            </a:r>
          </a:p>
        </p:txBody>
      </p:sp>
    </p:spTree>
    <p:extLst>
      <p:ext uri="{BB962C8B-B14F-4D97-AF65-F5344CB8AC3E}">
        <p14:creationId xmlns:p14="http://schemas.microsoft.com/office/powerpoint/2010/main" val="208491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1154213" y="2499133"/>
            <a:ext cx="9567553" cy="2546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10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¿Cuál es la estrategia para minimizar las reclamaciones en razón a la inconformidad de los usuarios respecto a la facturación?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Concejal Claudia Graciano del Partido MIRA 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95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708DB75-9D25-E050-2565-DBB19BF93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3658716"/>
              </p:ext>
            </p:extLst>
          </p:nvPr>
        </p:nvGraphicFramePr>
        <p:xfrm>
          <a:off x="591563" y="1084524"/>
          <a:ext cx="10640058" cy="5055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2D8EF013-49A5-9724-B819-BB2D758C3A94}"/>
              </a:ext>
            </a:extLst>
          </p:cNvPr>
          <p:cNvSpPr txBox="1"/>
          <p:nvPr/>
        </p:nvSpPr>
        <p:spPr>
          <a:xfrm>
            <a:off x="2149" y="6275580"/>
            <a:ext cx="12121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Facturación</a:t>
            </a:r>
            <a:endParaRPr lang="es-CO" sz="900" i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BDC12B-C6A2-6237-C3EF-3D9E1008D615}"/>
              </a:ext>
            </a:extLst>
          </p:cNvPr>
          <p:cNvSpPr txBox="1"/>
          <p:nvPr/>
        </p:nvSpPr>
        <p:spPr>
          <a:xfrm>
            <a:off x="836560" y="118443"/>
            <a:ext cx="101500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ESTRATEGIAS PARA MINIMIZAR LAS RECLAMACIONES RESPECTO A LA FACTURACIÓN</a:t>
            </a:r>
            <a:endParaRPr lang="es-CO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98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984089" y="2034626"/>
            <a:ext cx="10223821" cy="342821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11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¿Qué mecanismos de comunicación tiene planteado para que la información de la EPC sea transmitida a toda la población residente en el municipio y no solo a una parte de la población?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3600" b="1" noProof="0" dirty="0">
              <a:solidFill>
                <a:prstClr val="whit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Concejal Claudia Graciano del Partido MIRA 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69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Rectángulo: esquinas redondeadas 2075">
            <a:extLst>
              <a:ext uri="{FF2B5EF4-FFF2-40B4-BE49-F238E27FC236}">
                <a16:creationId xmlns:a16="http://schemas.microsoft.com/office/drawing/2014/main" id="{8E608016-BB41-FD82-61BC-35B12C528ACF}"/>
              </a:ext>
            </a:extLst>
          </p:cNvPr>
          <p:cNvSpPr/>
          <p:nvPr/>
        </p:nvSpPr>
        <p:spPr>
          <a:xfrm>
            <a:off x="4235726" y="4003881"/>
            <a:ext cx="3456992" cy="408268"/>
          </a:xfrm>
          <a:prstGeom prst="roundRect">
            <a:avLst/>
          </a:prstGeom>
          <a:solidFill>
            <a:srgbClr val="93C0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6F8089A3-B2A8-A793-4A29-EDE1229055E4}"/>
              </a:ext>
            </a:extLst>
          </p:cNvPr>
          <p:cNvSpPr/>
          <p:nvPr/>
        </p:nvSpPr>
        <p:spPr>
          <a:xfrm>
            <a:off x="11097438" y="6001307"/>
            <a:ext cx="1063936" cy="825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B9FB3967-A4E1-CA49-379D-7F93C600A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437" y="6137655"/>
            <a:ext cx="1063936" cy="720345"/>
          </a:xfrm>
          <a:prstGeom prst="rect">
            <a:avLst/>
          </a:prstGeom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DA7ED861-D72E-02AF-B242-71FAED95078F}"/>
              </a:ext>
            </a:extLst>
          </p:cNvPr>
          <p:cNvSpPr/>
          <p:nvPr/>
        </p:nvSpPr>
        <p:spPr>
          <a:xfrm>
            <a:off x="4391844" y="5561323"/>
            <a:ext cx="3383962" cy="7894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8D44770-AB3C-FDDD-4ACF-71C44527560F}"/>
              </a:ext>
            </a:extLst>
          </p:cNvPr>
          <p:cNvSpPr txBox="1"/>
          <p:nvPr/>
        </p:nvSpPr>
        <p:spPr>
          <a:xfrm>
            <a:off x="4391843" y="5579050"/>
            <a:ext cx="33839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https://www.instagram.com/epccajica/</a:t>
            </a: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https://www.facebook.com/epccajica/?locale=es_LA</a:t>
            </a: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5"/>
              </a:rPr>
              <a:t>https://www.youtube.com/@epcajica/videos</a:t>
            </a: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6"/>
              </a:rPr>
              <a:t>https://www.epccajica.gov.co/</a:t>
            </a: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4CF5334-F84A-8489-4953-4DC33CB30E21}"/>
              </a:ext>
            </a:extLst>
          </p:cNvPr>
          <p:cNvSpPr/>
          <p:nvPr/>
        </p:nvSpPr>
        <p:spPr>
          <a:xfrm>
            <a:off x="130271" y="2199295"/>
            <a:ext cx="1689307" cy="54403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Perifoneo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F292A79-07FD-DCA9-95C9-116169537D56}"/>
              </a:ext>
            </a:extLst>
          </p:cNvPr>
          <p:cNvSpPr/>
          <p:nvPr/>
        </p:nvSpPr>
        <p:spPr>
          <a:xfrm>
            <a:off x="8527424" y="2170526"/>
            <a:ext cx="1689307" cy="54403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3621C69-54C4-1B90-3806-332EC94E463A}"/>
              </a:ext>
            </a:extLst>
          </p:cNvPr>
          <p:cNvSpPr/>
          <p:nvPr/>
        </p:nvSpPr>
        <p:spPr>
          <a:xfrm>
            <a:off x="6375035" y="2190994"/>
            <a:ext cx="1689307" cy="54403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2DAD401A-6DF1-7BE0-48C1-15A1B4ECEB75}"/>
              </a:ext>
            </a:extLst>
          </p:cNvPr>
          <p:cNvSpPr/>
          <p:nvPr/>
        </p:nvSpPr>
        <p:spPr>
          <a:xfrm>
            <a:off x="4394518" y="2232076"/>
            <a:ext cx="1689307" cy="54403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A8977D0-6933-4580-3A3E-826839EB8089}"/>
              </a:ext>
            </a:extLst>
          </p:cNvPr>
          <p:cNvSpPr/>
          <p:nvPr/>
        </p:nvSpPr>
        <p:spPr>
          <a:xfrm>
            <a:off x="2234041" y="2225302"/>
            <a:ext cx="1689307" cy="54403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D9C1A42-B63F-813D-DA69-C3691FDE4ADE}"/>
              </a:ext>
            </a:extLst>
          </p:cNvPr>
          <p:cNvSpPr txBox="1"/>
          <p:nvPr/>
        </p:nvSpPr>
        <p:spPr>
          <a:xfrm>
            <a:off x="2601809" y="2303242"/>
            <a:ext cx="1270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Afiches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DA745E5-1773-E800-970E-EEED71BF2E09}"/>
              </a:ext>
            </a:extLst>
          </p:cNvPr>
          <p:cNvSpPr txBox="1"/>
          <p:nvPr/>
        </p:nvSpPr>
        <p:spPr>
          <a:xfrm>
            <a:off x="4518512" y="2286647"/>
            <a:ext cx="1689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Audiogramas: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C8E50BE-1D84-E151-3BE2-91DADB0F2543}"/>
              </a:ext>
            </a:extLst>
          </p:cNvPr>
          <p:cNvSpPr txBox="1"/>
          <p:nvPr/>
        </p:nvSpPr>
        <p:spPr>
          <a:xfrm>
            <a:off x="6732623" y="2268681"/>
            <a:ext cx="1139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Videos: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2ADA271-C546-956F-5DDE-8E51DF410013}"/>
              </a:ext>
            </a:extLst>
          </p:cNvPr>
          <p:cNvSpPr txBox="1"/>
          <p:nvPr/>
        </p:nvSpPr>
        <p:spPr>
          <a:xfrm>
            <a:off x="8540755" y="2244552"/>
            <a:ext cx="1990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Piezas gráficas: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AD2B54C-5DD9-A860-2116-AF58BCB740AD}"/>
              </a:ext>
            </a:extLst>
          </p:cNvPr>
          <p:cNvSpPr txBox="1"/>
          <p:nvPr/>
        </p:nvSpPr>
        <p:spPr>
          <a:xfrm>
            <a:off x="10545032" y="2148147"/>
            <a:ext cx="1306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Boletines de prensa: </a:t>
            </a: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4B4977FE-0E52-D4B5-D1A1-433752E589B5}"/>
              </a:ext>
            </a:extLst>
          </p:cNvPr>
          <p:cNvSpPr/>
          <p:nvPr/>
        </p:nvSpPr>
        <p:spPr>
          <a:xfrm>
            <a:off x="10472066" y="2192132"/>
            <a:ext cx="1689307" cy="54403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42E06D-62F9-E6B8-D4C9-D72442DEA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2" y="2688760"/>
            <a:ext cx="997662" cy="7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óster - Iconos gratis de música">
            <a:extLst>
              <a:ext uri="{FF2B5EF4-FFF2-40B4-BE49-F238E27FC236}">
                <a16:creationId xmlns:a16="http://schemas.microsoft.com/office/drawing/2014/main" id="{F19DC2AB-163B-A5CB-E809-D0FD6C7B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14" y="2878647"/>
            <a:ext cx="678078" cy="6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o De Podcast. Logotipo De Podcast Para Audio Y Difusión En Directo De  Radio. Icono De Micrófono Para Grabar Voz Y Voz De Sonid Ilustración del  Vector - Ilustración de digital, concepto:">
            <a:extLst>
              <a:ext uri="{FF2B5EF4-FFF2-40B4-BE49-F238E27FC236}">
                <a16:creationId xmlns:a16="http://schemas.microsoft.com/office/drawing/2014/main" id="{C0F2D8EC-0E9F-48EE-C35C-258FF36AE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761" b="63487" l="18688" r="82875">
                        <a14:foregroundMark x1="49500" y1="39924" x2="49500" y2="39924"/>
                        <a14:foregroundMark x1="49000" y1="12761" x2="49000" y2="12761"/>
                        <a14:foregroundMark x1="36938" y1="18067" x2="36938" y2="18067"/>
                        <a14:foregroundMark x1="39438" y1="19646" x2="39438" y2="19646"/>
                        <a14:foregroundMark x1="59250" y1="18888" x2="59250" y2="18888"/>
                        <a14:foregroundMark x1="62813" y1="21668" x2="62813" y2="21668"/>
                        <a14:foregroundMark x1="65188" y1="22110" x2="65188" y2="22110"/>
                        <a14:foregroundMark x1="60313" y1="19899" x2="60313" y2="19899"/>
                        <a14:foregroundMark x1="34875" y1="23689" x2="34875" y2="23689"/>
                        <a14:backgroundMark x1="68688" y1="62729" x2="68688" y2="62729"/>
                        <a14:backgroundMark x1="70250" y1="62729" x2="70250" y2="62729"/>
                        <a14:backgroundMark x1="68313" y1="61150" x2="68313" y2="61150"/>
                        <a14:backgroundMark x1="68813" y1="61402" x2="68313" y2="56412"/>
                        <a14:backgroundMark x1="71938" y1="59570" x2="70000" y2="58370"/>
                        <a14:backgroundMark x1="70250" y1="61023" x2="70000" y2="63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8294" r="9092" b="30387"/>
          <a:stretch/>
        </p:blipFill>
        <p:spPr bwMode="auto">
          <a:xfrm>
            <a:off x="4872286" y="2877907"/>
            <a:ext cx="961501" cy="72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cono De Podcast. Logotipo De Podcast Para Audio Y Difusión En Directo De  Radio. Icono De Micrófono Para Grabar Voz Y Voz De Sonid Ilustración del  Vector - Ilustración de digital, concepto:">
            <a:extLst>
              <a:ext uri="{FF2B5EF4-FFF2-40B4-BE49-F238E27FC236}">
                <a16:creationId xmlns:a16="http://schemas.microsoft.com/office/drawing/2014/main" id="{C48DDF08-D04B-41C1-7A86-C2FF412B8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t="52499" r="12401" b="31885"/>
          <a:stretch/>
        </p:blipFill>
        <p:spPr bwMode="auto">
          <a:xfrm>
            <a:off x="5109731" y="3512380"/>
            <a:ext cx="510299" cy="1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DA4165EB-0685-C6F6-5951-9C898A1A18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5989" y="2848541"/>
            <a:ext cx="727107" cy="72710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6A72F23B-0BCF-1F54-9DFB-A632B65BCBB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1990" t="20920" r="22367" b="19587"/>
          <a:stretch/>
        </p:blipFill>
        <p:spPr>
          <a:xfrm>
            <a:off x="9049620" y="2753450"/>
            <a:ext cx="727107" cy="777401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536BF81F-5D94-BA04-8960-45F18C097881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891" y="2801987"/>
            <a:ext cx="1063937" cy="1063937"/>
          </a:xfrm>
          <a:prstGeom prst="rect">
            <a:avLst/>
          </a:prstGeom>
        </p:spPr>
      </p:pic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31C93631-CBE5-4CCA-0631-4757C2A46283}"/>
              </a:ext>
            </a:extLst>
          </p:cNvPr>
          <p:cNvSpPr/>
          <p:nvPr/>
        </p:nvSpPr>
        <p:spPr>
          <a:xfrm>
            <a:off x="4366631" y="135468"/>
            <a:ext cx="3195183" cy="666934"/>
          </a:xfrm>
          <a:prstGeom prst="roundRect">
            <a:avLst/>
          </a:prstGeom>
          <a:solidFill>
            <a:srgbClr val="03468B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ECANISMOS DE COMUNICACIÓN 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CD911F3-57BC-C78F-D497-8D736BD72995}"/>
              </a:ext>
            </a:extLst>
          </p:cNvPr>
          <p:cNvSpPr txBox="1"/>
          <p:nvPr/>
        </p:nvSpPr>
        <p:spPr>
          <a:xfrm>
            <a:off x="4743499" y="4034415"/>
            <a:ext cx="2705002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CANALES USADOS</a:t>
            </a:r>
            <a:endParaRPr kumimoji="0" lang="es-CO" sz="18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67C69564-126B-083C-882A-D5B67B380E2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4933" t="62739" r="34163" b="7228"/>
          <a:stretch/>
        </p:blipFill>
        <p:spPr>
          <a:xfrm>
            <a:off x="4363398" y="4523332"/>
            <a:ext cx="733024" cy="795360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1ACC79A8-A66D-C900-E284-AFC706ADD31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34700" b="71298"/>
          <a:stretch/>
        </p:blipFill>
        <p:spPr>
          <a:xfrm>
            <a:off x="5308895" y="4592779"/>
            <a:ext cx="1479229" cy="725913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0B65D832-A948-8315-5E26-4C5BE84715A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3672" t="31449" r="34700" b="37074"/>
          <a:stretch/>
        </p:blipFill>
        <p:spPr>
          <a:xfrm>
            <a:off x="6845364" y="4575314"/>
            <a:ext cx="716450" cy="796111"/>
          </a:xfrm>
          <a:prstGeom prst="rect">
            <a:avLst/>
          </a:prstGeom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8B521FCE-E53E-CA83-620A-7A869C188AE4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1262875" y="802402"/>
            <a:ext cx="4701348" cy="1263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77064CC3-2A41-3B2A-CEB7-4ABEEEF4633C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3127313" y="802402"/>
            <a:ext cx="2836910" cy="1368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09D9E143-37E8-551A-3559-1F678F3D48BD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5231083" y="802402"/>
            <a:ext cx="733140" cy="13457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2B8FE6DE-302F-E614-B44A-5F2908EDBEB5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5964223" y="802402"/>
            <a:ext cx="5228710" cy="1263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1AE6282B-2E39-F9DD-D144-5CA738007838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5964223" y="802402"/>
            <a:ext cx="3325343" cy="1263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Conector recto de flecha 2047">
            <a:extLst>
              <a:ext uri="{FF2B5EF4-FFF2-40B4-BE49-F238E27FC236}">
                <a16:creationId xmlns:a16="http://schemas.microsoft.com/office/drawing/2014/main" id="{565D5A92-E7D1-21FD-29D2-40C2868DFACC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5964223" y="802402"/>
            <a:ext cx="1139928" cy="1263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Conector recto 2077">
            <a:extLst>
              <a:ext uri="{FF2B5EF4-FFF2-40B4-BE49-F238E27FC236}">
                <a16:creationId xmlns:a16="http://schemas.microsoft.com/office/drawing/2014/main" id="{A1E0C29F-79CA-AB52-5DD9-C22FBFD9FEA5}"/>
              </a:ext>
            </a:extLst>
          </p:cNvPr>
          <p:cNvCxnSpPr/>
          <p:nvPr/>
        </p:nvCxnSpPr>
        <p:spPr>
          <a:xfrm>
            <a:off x="2416849" y="3845648"/>
            <a:ext cx="717408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58C20008-8060-B999-687E-B5D64CB67246}"/>
              </a:ext>
            </a:extLst>
          </p:cNvPr>
          <p:cNvSpPr txBox="1"/>
          <p:nvPr/>
        </p:nvSpPr>
        <p:spPr>
          <a:xfrm>
            <a:off x="-16421" y="6312374"/>
            <a:ext cx="9989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Prensa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2171573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1046473" y="2453378"/>
            <a:ext cx="10397527" cy="270610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12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Presente informe de la ejecución presupuestal correspondiente al primer trimestre del año 2024. 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12"/>
              <a:tabLst/>
              <a:defRPr/>
            </a:pPr>
            <a:endParaRPr lang="es-ES" sz="3600" b="1" dirty="0">
              <a:solidFill>
                <a:prstClr val="whit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Partido Cambio Radical 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31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AC162E-4713-C656-91CD-1C55F1623F7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4193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EJECUCIÓN PRESUPUESTAL CORTE 31-03-2024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6C19B24-386E-67AC-B2FD-D4D30ADC5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635967"/>
              </p:ext>
            </p:extLst>
          </p:nvPr>
        </p:nvGraphicFramePr>
        <p:xfrm>
          <a:off x="2036426" y="903529"/>
          <a:ext cx="8696230" cy="5312539"/>
        </p:xfrm>
        <a:graphic>
          <a:graphicData uri="http://schemas.openxmlformats.org/drawingml/2006/table">
            <a:tbl>
              <a:tblPr/>
              <a:tblGrid>
                <a:gridCol w="1377126">
                  <a:extLst>
                    <a:ext uri="{9D8B030D-6E8A-4147-A177-3AD203B41FA5}">
                      <a16:colId xmlns:a16="http://schemas.microsoft.com/office/drawing/2014/main" val="3223839193"/>
                    </a:ext>
                  </a:extLst>
                </a:gridCol>
                <a:gridCol w="5499336">
                  <a:extLst>
                    <a:ext uri="{9D8B030D-6E8A-4147-A177-3AD203B41FA5}">
                      <a16:colId xmlns:a16="http://schemas.microsoft.com/office/drawing/2014/main" val="3986137155"/>
                    </a:ext>
                  </a:extLst>
                </a:gridCol>
                <a:gridCol w="828487">
                  <a:extLst>
                    <a:ext uri="{9D8B030D-6E8A-4147-A177-3AD203B41FA5}">
                      <a16:colId xmlns:a16="http://schemas.microsoft.com/office/drawing/2014/main" val="2893192060"/>
                    </a:ext>
                  </a:extLst>
                </a:gridCol>
                <a:gridCol w="991281">
                  <a:extLst>
                    <a:ext uri="{9D8B030D-6E8A-4147-A177-3AD203B41FA5}">
                      <a16:colId xmlns:a16="http://schemas.microsoft.com/office/drawing/2014/main" val="3269145170"/>
                    </a:ext>
                  </a:extLst>
                </a:gridCol>
              </a:tblGrid>
              <a:tr h="21555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PRESUPUESTO 2024 Y EJECUCÓN DIRECCIÓN ADMINISTRATIVA Y COMERCIAL CORTE 31032024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293169"/>
                  </a:ext>
                </a:extLst>
              </a:tr>
              <a:tr h="33102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RUBRO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 APROPIACIÓN INICIAL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  EJECUTADO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87136"/>
                  </a:ext>
                </a:extLst>
              </a:tr>
              <a:tr h="161665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Gastos de personal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8.175.559.265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1.283.751.387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117812"/>
                  </a:ext>
                </a:extLst>
              </a:tr>
              <a:tr h="385591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2.1.2.01.01.003.06.02.48150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Otros instrumentos y aparatos utilizados en medicina, cirugía o veterinaria (incluso jeringas, agujas, catéteres, cánulas, instrumentos y aparatos de oftalmología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n.c.p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. y aparatos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electromédicos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n.c.p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.)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5.000.000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180861"/>
                  </a:ext>
                </a:extLst>
              </a:tr>
              <a:tr h="261744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2.1.2.02.01.002.2719009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Paños absorbentes desechables para uso domestico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700.000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439005"/>
                  </a:ext>
                </a:extLst>
              </a:tr>
              <a:tr h="238650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2.1.2.02.01.002.2823609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Uniformes de trabajo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156.000.000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645831"/>
                  </a:ext>
                </a:extLst>
              </a:tr>
              <a:tr h="17706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2.1.2.02.01.002.2824401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Guantes de caucho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350.000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370535"/>
                  </a:ext>
                </a:extLst>
              </a:tr>
              <a:tr h="392616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2.1.2.02.01.003.3219302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Papel higiénico, pañuelos, toallas, servilletas, pañales desechables, tampones higiénicos y artículos domésticos, sanitarios u hospitalarios similares y prendas de vestir, de pasta de papel, guata de celulosa o napa de fibra de celulosa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6.000.000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603716"/>
                  </a:ext>
                </a:extLst>
              </a:tr>
              <a:tr h="146269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2.1.2.02.01.003.32620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Material de publicidad comercial, catálogos comerciales y artículos similares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120.000.000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917511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2.1.2.02.01.003.3529901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Botiquines para emergencia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4.000.000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379461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2.1.2.02.01.003.3532101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Jabones en pasta para lavar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200.000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259221"/>
                  </a:ext>
                </a:extLst>
              </a:tr>
              <a:tr h="146269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2.1.2.02.01.003.3532202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Detergentes lÍquidos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7.000.000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930534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2.1.2.02.01.003.3532213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Preparaciones para limpieza de equipos de oficina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500.000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11501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2.1.2.02.01.003.3533202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Ceras para pisos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1.500.000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964107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2.1.2.02.01.003.3699061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Cartuchos plásticos para impresora de computadores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30.000.000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3.693.990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880654"/>
                  </a:ext>
                </a:extLst>
              </a:tr>
              <a:tr h="523489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2.1.2.02.01.003.3899301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Escobas, cepillos y brochas, aunque sean partes de máquinas, aparatos o vehículos, escobas mecánicas de uso manual, (excepto las de motor), pinceles y plumeros; cabezas preparadas para artículos de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cepillería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; almohadillas y rodillos para pintar; rasquetas de caucho o material flexible similar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2.000.000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137471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2.1.2.02.01.003.3899997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Artículos n.c.p para protección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187.720.041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106.082.500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016539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2.1.2.02.01.004.4299994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Artículos n.c.p. de ferretería y cerrajería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350.000.000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24.700.717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144377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2.1.2.02.01.004.4392303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Equipos extintores de incendios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3.000.000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723166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2.1.2.02.01.004.4529001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Partes y accesorios para computadores y minicomputadores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15.000.000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3.693.990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3095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2.1.2.02.02.005.54611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instalación de cables y otros dispositivos eléctricos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70.000.000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19.000.000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389406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2.1.2.02.02.005.54790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Otros servicios de terminación y acabado de edificios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70.000.000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473783"/>
                  </a:ext>
                </a:extLst>
              </a:tr>
              <a:tr h="130872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2.1.2.02.02.006.61151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venta al por mayor de libros, periódicos, revistas y artículos de papelería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60.000.000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122253"/>
                  </a:ext>
                </a:extLst>
              </a:tr>
              <a:tr h="261744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2.1.2.02.02.006.62184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venta al por menor de computadores y programas de informática integrados en establecimientos especializados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80.000.000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177567"/>
                  </a:ext>
                </a:extLst>
              </a:tr>
              <a:tr h="338728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2.1.2.02.02.006.62291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Comercio al por menor de combustible para vehiculos automotores aceites y grasas lubricantes y productos relacionados en establecimientos especializados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522.000.000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116.899.094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5826593"/>
                  </a:ext>
                </a:extLst>
              </a:tr>
              <a:tr h="161665">
                <a:tc>
                  <a:txBody>
                    <a:bodyPr/>
                    <a:lstStyle/>
                    <a:p>
                      <a:pPr algn="l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2.1.2.02.02.006.63391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catering para eventos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250.000.000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525379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25DAF25-4C0C-D30C-DF9D-88223D3D28A2}"/>
              </a:ext>
            </a:extLst>
          </p:cNvPr>
          <p:cNvSpPr txBox="1"/>
          <p:nvPr/>
        </p:nvSpPr>
        <p:spPr>
          <a:xfrm>
            <a:off x="1960161" y="6246832"/>
            <a:ext cx="16514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Dirección financiera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339850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3DB1A2A-ABA9-0D23-39D2-4D6E973EC7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352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EJECUCIÓN PRESUPUESTAL CORTE 31-03-2024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2CEA1569-B36B-8416-D192-B610F37D0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180285"/>
              </p:ext>
            </p:extLst>
          </p:nvPr>
        </p:nvGraphicFramePr>
        <p:xfrm>
          <a:off x="1505527" y="1034473"/>
          <a:ext cx="8931565" cy="5172368"/>
        </p:xfrm>
        <a:graphic>
          <a:graphicData uri="http://schemas.openxmlformats.org/drawingml/2006/table">
            <a:tbl>
              <a:tblPr/>
              <a:tblGrid>
                <a:gridCol w="1677561">
                  <a:extLst>
                    <a:ext uri="{9D8B030D-6E8A-4147-A177-3AD203B41FA5}">
                      <a16:colId xmlns:a16="http://schemas.microsoft.com/office/drawing/2014/main" val="2994216324"/>
                    </a:ext>
                  </a:extLst>
                </a:gridCol>
                <a:gridCol w="5264070">
                  <a:extLst>
                    <a:ext uri="{9D8B030D-6E8A-4147-A177-3AD203B41FA5}">
                      <a16:colId xmlns:a16="http://schemas.microsoft.com/office/drawing/2014/main" val="2866441258"/>
                    </a:ext>
                  </a:extLst>
                </a:gridCol>
                <a:gridCol w="971828">
                  <a:extLst>
                    <a:ext uri="{9D8B030D-6E8A-4147-A177-3AD203B41FA5}">
                      <a16:colId xmlns:a16="http://schemas.microsoft.com/office/drawing/2014/main" val="152176196"/>
                    </a:ext>
                  </a:extLst>
                </a:gridCol>
                <a:gridCol w="1018106">
                  <a:extLst>
                    <a:ext uri="{9D8B030D-6E8A-4147-A177-3AD203B41FA5}">
                      <a16:colId xmlns:a16="http://schemas.microsoft.com/office/drawing/2014/main" val="965910678"/>
                    </a:ext>
                  </a:extLst>
                </a:gridCol>
              </a:tblGrid>
              <a:tr h="36333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PRESUPUESTO 2024 Y EJECUCÓN DIRECCIÓN ADMINISTRATIVA Y COMERCIAL CORTE 31032024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671066"/>
                  </a:ext>
                </a:extLst>
              </a:tr>
              <a:tr h="39843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RUBRO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 APROPIACIÓN INICIAL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  EJECUTADO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31001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2.1.2.02.02.007.71351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seguros de vehículos automotores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190.000.000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100.800.000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267624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2.1.2.02.02.007.71354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seguros contra incendio, terremoto o sustracción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150.000.000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092142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2.1.2.02.02.007.71355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seguros generales de responsabilidad civil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40.000.000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359141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2.1.2.02.02.007.71357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seguro obligatorio de accidentes de tránsito SOAT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39.000.000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19.500.000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33565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2.1.2.02.02.007.71358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seguros de vida colectiva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15.000.000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668079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2.1.2.02.02.007.71359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Otros servicios de seguros distintos de los seguros de vida n.c.p.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250.000.000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61.098.782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062808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2.1.2.02.02.007.73124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arrendamiento sin opción de compra de computadores sin operario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25.000.000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2.579.996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03959"/>
                  </a:ext>
                </a:extLst>
              </a:tr>
              <a:tr h="176053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2.1.2.02.02.008.82120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asesoramiento y representación jurídica relativos a otros campos del derecho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253.800.000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11.536.364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589969"/>
                  </a:ext>
                </a:extLst>
              </a:tr>
              <a:tr h="185318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2.1.2.02.02.008.83111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Consultoría Estratégica en Gestión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50.000.000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3.800.000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334888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2.1.2.02.02.008.83132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soporte de TI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32.683.000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6.862.727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577067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2.1.2.02.02.008.83151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alojamiento Web (Hosting)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32.000.000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547435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2.1.2.02.02.008.83152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Provisión de Servicios de aplicación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305.000.000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809145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2.1.2.02.02.008.83611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completos de publicidad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48.998.400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10.833.333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392252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2.1.2.02.02.008.83939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Otros servicios de consultoría científica y técnica n.c.p.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149.744.000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20.872.000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669086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2.1.2.02.02.008.84520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archivos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50.000.000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10.000.000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656848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2.1.2.02.02.008.85250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protección (guardas de seguridad)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696.000.000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155.630.596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064571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2.1.2.02.02.008.85310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de desinfección y exterminación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9.800.000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412263"/>
                  </a:ext>
                </a:extLst>
              </a:tr>
              <a:tr h="185318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2.1.2.02.02.008.85940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Servicios administrativos combinados de oficina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100.712.000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24.090.000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875139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2.1.2.02.02.008.85999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Otros servicios de apoyo n.c.p.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50.160.000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10.140.000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678063"/>
                  </a:ext>
                </a:extLst>
              </a:tr>
              <a:tr h="185318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2.1.2.02.02.008.87130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Servicios de mantenimiento y reparación de computadores y equipo periférico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30.000.000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7.387.980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309042"/>
                  </a:ext>
                </a:extLst>
              </a:tr>
              <a:tr h="31504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2.1.2.02.02.008.8714199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Servicios de mantenimiento y reparación de vehículos automotores n.c.p. / Mtto. Váctor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1.549.190.916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239.985.389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33612"/>
                  </a:ext>
                </a:extLst>
              </a:tr>
              <a:tr h="176053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2.1.2.02.02.008.8715403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Servicios de mantenimiento y reparación de equipo de medición, prueba, navegación y control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15.000.000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836570"/>
                  </a:ext>
                </a:extLst>
              </a:tr>
              <a:tr h="166786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2.1.2.02.02.009.92919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Otros tipos de servicios educativos y formación ncp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35.000.000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965782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2.1.2.02.02.009.93121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Servicios medicos generales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47.640.000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185.000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000081"/>
                  </a:ext>
                </a:extLst>
              </a:tr>
              <a:tr h="185318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2.1.2.02.02.009.95110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Servicios proporcionados por organizaciones gremiales, comerciales y de empleadores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6.900.000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 $          5.010.420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808622"/>
                  </a:ext>
                </a:extLst>
              </a:tr>
              <a:tr h="157522"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2.1.2.02.02.009.97130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Otros servicios de limpieza de productos textiles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300.000.000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845237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233277E-68E5-03B4-BE7C-9B2B67172394}"/>
              </a:ext>
            </a:extLst>
          </p:cNvPr>
          <p:cNvSpPr txBox="1"/>
          <p:nvPr/>
        </p:nvSpPr>
        <p:spPr>
          <a:xfrm>
            <a:off x="1415215" y="6222369"/>
            <a:ext cx="16514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Dirección financiera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1226550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1D20A8D-6B53-84EA-0D2B-86E39654FF74}"/>
              </a:ext>
            </a:extLst>
          </p:cNvPr>
          <p:cNvSpPr txBox="1"/>
          <p:nvPr/>
        </p:nvSpPr>
        <p:spPr>
          <a:xfrm>
            <a:off x="1377518" y="2703592"/>
            <a:ext cx="94369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*4. Presente informe detallado de la facturación al usuario.</a:t>
            </a:r>
          </a:p>
          <a:p>
            <a:pPr algn="just"/>
            <a:r>
              <a:rPr lang="es-E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(Pregunta formulada a la dirección financiera)</a:t>
            </a:r>
          </a:p>
          <a:p>
            <a:pPr algn="just"/>
            <a:endParaRPr lang="es-E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Partido Nueva Fuerza Democrática</a:t>
            </a:r>
            <a:endParaRPr lang="es-CO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756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Texto, Pizarra&#10;&#10;Descripción generada automáticamente">
            <a:extLst>
              <a:ext uri="{FF2B5EF4-FFF2-40B4-BE49-F238E27FC236}">
                <a16:creationId xmlns:a16="http://schemas.microsoft.com/office/drawing/2014/main" id="{B830F92D-CF13-7824-5299-B58840A8F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9871" r="50137" b="8133"/>
          <a:stretch/>
        </p:blipFill>
        <p:spPr>
          <a:xfrm rot="5400000">
            <a:off x="1711841" y="-1159276"/>
            <a:ext cx="4828099" cy="7411071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A18E869F-EFA6-FE7A-D556-1D7EB2A97606}"/>
              </a:ext>
            </a:extLst>
          </p:cNvPr>
          <p:cNvSpPr/>
          <p:nvPr/>
        </p:nvSpPr>
        <p:spPr>
          <a:xfrm>
            <a:off x="9408307" y="81313"/>
            <a:ext cx="1105960" cy="1031853"/>
          </a:xfrm>
          <a:prstGeom prst="ellipse">
            <a:avLst/>
          </a:prstGeom>
          <a:solidFill>
            <a:srgbClr val="93C0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C0E69EEA-BDF5-F258-1F46-09873BFC959B}"/>
              </a:ext>
            </a:extLst>
          </p:cNvPr>
          <p:cNvSpPr/>
          <p:nvPr/>
        </p:nvSpPr>
        <p:spPr>
          <a:xfrm>
            <a:off x="9348493" y="3113002"/>
            <a:ext cx="1105960" cy="1031853"/>
          </a:xfrm>
          <a:prstGeom prst="ellipse">
            <a:avLst/>
          </a:prstGeom>
          <a:solidFill>
            <a:srgbClr val="0346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FEA28643-5199-F25E-45A9-813CD97360CB}"/>
              </a:ext>
            </a:extLst>
          </p:cNvPr>
          <p:cNvSpPr/>
          <p:nvPr/>
        </p:nvSpPr>
        <p:spPr>
          <a:xfrm>
            <a:off x="8005161" y="517937"/>
            <a:ext cx="507301" cy="427213"/>
          </a:xfrm>
          <a:prstGeom prst="rightArrow">
            <a:avLst/>
          </a:prstGeom>
          <a:solidFill>
            <a:srgbClr val="93C0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64DAD0A-251B-C580-6FA6-5AD2D5EC7B85}"/>
              </a:ext>
            </a:extLst>
          </p:cNvPr>
          <p:cNvSpPr/>
          <p:nvPr/>
        </p:nvSpPr>
        <p:spPr>
          <a:xfrm>
            <a:off x="526960" y="105076"/>
            <a:ext cx="7111904" cy="17959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4BCABE9-A33B-409E-12BF-8046BDA04927}"/>
              </a:ext>
            </a:extLst>
          </p:cNvPr>
          <p:cNvSpPr/>
          <p:nvPr/>
        </p:nvSpPr>
        <p:spPr>
          <a:xfrm>
            <a:off x="8098842" y="1218751"/>
            <a:ext cx="3672803" cy="1668432"/>
          </a:xfrm>
          <a:prstGeom prst="roundRect">
            <a:avLst/>
          </a:prstGeom>
          <a:solidFill>
            <a:srgbClr val="93C01F">
              <a:alpha val="10000"/>
            </a:srgbClr>
          </a:solidFill>
          <a:ln>
            <a:solidFill>
              <a:srgbClr val="0346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5980DA3-AB1C-7516-7236-4D0397012AD4}"/>
              </a:ext>
            </a:extLst>
          </p:cNvPr>
          <p:cNvSpPr txBox="1"/>
          <p:nvPr/>
        </p:nvSpPr>
        <p:spPr>
          <a:xfrm>
            <a:off x="8173013" y="1308605"/>
            <a:ext cx="3586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Datos del usuario como</a:t>
            </a: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Periodo facturado, Total a pagar, Pago oportuno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78FF1CD-2A8B-86FF-A119-04EA251D1348}"/>
              </a:ext>
            </a:extLst>
          </p:cNvPr>
          <p:cNvSpPr txBox="1"/>
          <p:nvPr/>
        </p:nvSpPr>
        <p:spPr>
          <a:xfrm>
            <a:off x="8173012" y="2014127"/>
            <a:ext cx="3546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Lectura 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anterior y actual</a:t>
            </a:r>
            <a:r>
              <a:rPr lang="es-MX" sz="1200" dirty="0">
                <a:solidFill>
                  <a:srgbClr val="000000"/>
                </a:solidFill>
                <a:latin typeface="Aptos" panose="02110004020202020204"/>
              </a:rPr>
              <a:t> y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los últimos 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 consumos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1200" dirty="0">
                <a:solidFill>
                  <a:srgbClr val="000000"/>
                </a:solidFill>
                <a:latin typeface="Aptos" panose="02110004020202020204"/>
              </a:rPr>
              <a:t>Justificación de lectura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Número de me</a:t>
            </a:r>
            <a:r>
              <a:rPr lang="es-MX" sz="1200" dirty="0" err="1">
                <a:solidFill>
                  <a:srgbClr val="000000"/>
                </a:solidFill>
                <a:latin typeface="Aptos" panose="02110004020202020204"/>
              </a:rPr>
              <a:t>didor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D9594AC-320A-F20D-62C6-A19356E572A7}"/>
              </a:ext>
            </a:extLst>
          </p:cNvPr>
          <p:cNvSpPr/>
          <p:nvPr/>
        </p:nvSpPr>
        <p:spPr>
          <a:xfrm>
            <a:off x="587345" y="3284182"/>
            <a:ext cx="5423650" cy="781634"/>
          </a:xfrm>
          <a:prstGeom prst="roundRect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8F7E113F-F022-1343-EDD5-FE573D8D64C5}"/>
              </a:ext>
            </a:extLst>
          </p:cNvPr>
          <p:cNvSpPr/>
          <p:nvPr/>
        </p:nvSpPr>
        <p:spPr>
          <a:xfrm>
            <a:off x="605860" y="4065817"/>
            <a:ext cx="5405135" cy="894490"/>
          </a:xfrm>
          <a:prstGeom prst="roundRect">
            <a:avLst/>
          </a:prstGeom>
          <a:solidFill>
            <a:srgbClr val="93C01F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217B5F0-A15B-2E72-0B38-652A9F0499D8}"/>
              </a:ext>
            </a:extLst>
          </p:cNvPr>
          <p:cNvSpPr txBox="1"/>
          <p:nvPr/>
        </p:nvSpPr>
        <p:spPr>
          <a:xfrm>
            <a:off x="9474192" y="460156"/>
            <a:ext cx="1020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LECTURAS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B3BC862-D3EA-2BE6-C2DE-E68B724BDD2E}"/>
              </a:ext>
            </a:extLst>
          </p:cNvPr>
          <p:cNvSpPr txBox="1"/>
          <p:nvPr/>
        </p:nvSpPr>
        <p:spPr>
          <a:xfrm>
            <a:off x="9432130" y="3457880"/>
            <a:ext cx="1513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ACUEDUCTO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680BFABF-EDB0-55A5-9875-57EC2AA46D22}"/>
              </a:ext>
            </a:extLst>
          </p:cNvPr>
          <p:cNvSpPr/>
          <p:nvPr/>
        </p:nvSpPr>
        <p:spPr>
          <a:xfrm>
            <a:off x="1147015" y="5353921"/>
            <a:ext cx="1105960" cy="1031853"/>
          </a:xfrm>
          <a:prstGeom prst="ellipse">
            <a:avLst/>
          </a:prstGeom>
          <a:solidFill>
            <a:srgbClr val="93C0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0923834-CA4C-CDAE-3570-D8A24FC98C32}"/>
              </a:ext>
            </a:extLst>
          </p:cNvPr>
          <p:cNvSpPr txBox="1"/>
          <p:nvPr/>
        </p:nvSpPr>
        <p:spPr>
          <a:xfrm>
            <a:off x="1132231" y="5725907"/>
            <a:ext cx="13167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9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ALCANTARILLADO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C521247A-B73F-8B84-153B-ADCE6B5CE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55" y="5659137"/>
            <a:ext cx="715713" cy="71571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A84A1534-DFE3-7B2C-FEEE-D71D9DEB0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157" y="132208"/>
            <a:ext cx="946399" cy="946399"/>
          </a:xfrm>
          <a:prstGeom prst="rect">
            <a:avLst/>
          </a:prstGeom>
        </p:spPr>
      </p:pic>
      <p:sp>
        <p:nvSpPr>
          <p:cNvPr id="43" name="Flecha: a la derecha 42">
            <a:extLst>
              <a:ext uri="{FF2B5EF4-FFF2-40B4-BE49-F238E27FC236}">
                <a16:creationId xmlns:a16="http://schemas.microsoft.com/office/drawing/2014/main" id="{6FFA9342-4357-41DB-720A-1CF6F59F5FB1}"/>
              </a:ext>
            </a:extLst>
          </p:cNvPr>
          <p:cNvSpPr/>
          <p:nvPr/>
        </p:nvSpPr>
        <p:spPr>
          <a:xfrm rot="5400000">
            <a:off x="523247" y="5102654"/>
            <a:ext cx="452272" cy="429401"/>
          </a:xfrm>
          <a:prstGeom prst="rightArrow">
            <a:avLst/>
          </a:prstGeom>
          <a:solidFill>
            <a:srgbClr val="93C0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Flecha: a la derecha 44">
            <a:extLst>
              <a:ext uri="{FF2B5EF4-FFF2-40B4-BE49-F238E27FC236}">
                <a16:creationId xmlns:a16="http://schemas.microsoft.com/office/drawing/2014/main" id="{8EE076C6-8C34-A3B2-FA70-5BF98CAAE3F3}"/>
              </a:ext>
            </a:extLst>
          </p:cNvPr>
          <p:cNvSpPr/>
          <p:nvPr/>
        </p:nvSpPr>
        <p:spPr>
          <a:xfrm>
            <a:off x="8030460" y="3405369"/>
            <a:ext cx="452272" cy="4272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Agua potable y saneamiento básico en la zona rural">
            <a:extLst>
              <a:ext uri="{FF2B5EF4-FFF2-40B4-BE49-F238E27FC236}">
                <a16:creationId xmlns:a16="http://schemas.microsoft.com/office/drawing/2014/main" id="{5B44B3CD-6FE5-2AB6-D857-D20462419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4000" y1="65333" x2="64000" y2="65333"/>
                        <a14:foregroundMark x1="64889" y1="80889" x2="64889" y2="8088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22" y="3219318"/>
            <a:ext cx="1031122" cy="103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0BEDA808-C89D-5D68-394C-20C8F49FD383}"/>
              </a:ext>
            </a:extLst>
          </p:cNvPr>
          <p:cNvSpPr/>
          <p:nvPr/>
        </p:nvSpPr>
        <p:spPr>
          <a:xfrm>
            <a:off x="8044085" y="4305576"/>
            <a:ext cx="3715478" cy="1410213"/>
          </a:xfrm>
          <a:prstGeom prst="roundRect">
            <a:avLst/>
          </a:prstGeom>
          <a:solidFill>
            <a:srgbClr val="03468B">
              <a:alpha val="10000"/>
            </a:srgbClr>
          </a:solidFill>
          <a:ln>
            <a:solidFill>
              <a:srgbClr val="0346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E7A7ACEE-9480-A3A7-DE34-8E722EEA17D4}"/>
              </a:ext>
            </a:extLst>
          </p:cNvPr>
          <p:cNvSpPr/>
          <p:nvPr/>
        </p:nvSpPr>
        <p:spPr>
          <a:xfrm>
            <a:off x="2484496" y="5246826"/>
            <a:ext cx="5383885" cy="1107378"/>
          </a:xfrm>
          <a:prstGeom prst="roundRect">
            <a:avLst/>
          </a:prstGeom>
          <a:solidFill>
            <a:srgbClr val="93C01F">
              <a:alpha val="10000"/>
            </a:srgbClr>
          </a:solidFill>
          <a:ln>
            <a:solidFill>
              <a:srgbClr val="0346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3ED8BF0B-E91B-9B6D-3E6C-4536C4A86DAA}"/>
              </a:ext>
            </a:extLst>
          </p:cNvPr>
          <p:cNvSpPr txBox="1"/>
          <p:nvPr/>
        </p:nvSpPr>
        <p:spPr>
          <a:xfrm>
            <a:off x="8115610" y="4426844"/>
            <a:ext cx="3648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Consumos básicos ( </a:t>
            </a:r>
            <a:r>
              <a:rPr kumimoji="0" lang="es-CO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a 22 M3</a:t>
            </a: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 complementario (va desde el </a:t>
            </a:r>
            <a:r>
              <a:rPr kumimoji="0" lang="es-CO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 al 44 </a:t>
            </a: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m3)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89C1A6D3-3169-349A-DE57-3994B7A2D367}"/>
              </a:ext>
            </a:extLst>
          </p:cNvPr>
          <p:cNvSpPr txBox="1"/>
          <p:nvPr/>
        </p:nvSpPr>
        <p:spPr>
          <a:xfrm>
            <a:off x="8159993" y="4908737"/>
            <a:ext cx="3283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los </a:t>
            </a:r>
            <a:r>
              <a:rPr kumimoji="0" lang="es-CO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estratos que reciben subsidio </a:t>
            </a: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solo aplicara para el </a:t>
            </a:r>
            <a:r>
              <a:rPr kumimoji="0" lang="es-CO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 básico </a:t>
            </a: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decir para los </a:t>
            </a:r>
            <a:r>
              <a:rPr kumimoji="0" lang="es-CO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primeros 22 metros 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A2073545-9C6F-5B78-F633-5F9119ED4A77}"/>
              </a:ext>
            </a:extLst>
          </p:cNvPr>
          <p:cNvSpPr txBox="1"/>
          <p:nvPr/>
        </p:nvSpPr>
        <p:spPr>
          <a:xfrm>
            <a:off x="2528278" y="5340692"/>
            <a:ext cx="52286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cobros se comportan de la misma forma que el servicio de acueducto.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kumimoji="0" lang="es-CO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 del metro cubico de acueducto y de alcantarillado </a:t>
            </a: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autorizados por la </a:t>
            </a:r>
            <a:r>
              <a:rPr kumimoji="0" lang="es-CO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</a:t>
            </a: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s-CO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Comisión de Regulación de Agua Potable y Saneamiento Básico</a:t>
            </a: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y la </a:t>
            </a:r>
            <a:r>
              <a:rPr kumimoji="0" lang="es-CO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SSPD</a:t>
            </a: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s-CO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Superintendencia de Servicios Públicos Domiciliarios).</a:t>
            </a:r>
            <a:endParaRPr kumimoji="0" lang="es-C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1" name="Rectángulo: esquinas redondeadas 1030">
            <a:extLst>
              <a:ext uri="{FF2B5EF4-FFF2-40B4-BE49-F238E27FC236}">
                <a16:creationId xmlns:a16="http://schemas.microsoft.com/office/drawing/2014/main" id="{8E2D4BBD-510A-3140-4598-0E2BF3E28FF7}"/>
              </a:ext>
            </a:extLst>
          </p:cNvPr>
          <p:cNvSpPr/>
          <p:nvPr/>
        </p:nvSpPr>
        <p:spPr>
          <a:xfrm>
            <a:off x="587345" y="1900984"/>
            <a:ext cx="7012873" cy="783174"/>
          </a:xfrm>
          <a:prstGeom prst="roundRect">
            <a:avLst/>
          </a:prstGeom>
          <a:solidFill>
            <a:srgbClr val="93C01F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0F5C11-410B-E7C6-4910-79F748D990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1389" y1="29722" x2="45556" y2="21667"/>
                        <a14:foregroundMark x1="77778" y1="33333" x2="72778" y2="24444"/>
                        <a14:foregroundMark x1="27222" y1="56944" x2="25000" y2="48611"/>
                        <a14:foregroundMark x1="55278" y1="54444" x2="48333" y2="50278"/>
                        <a14:backgroundMark x1="10833" y1="73333" x2="32778" y2="80000"/>
                        <a14:backgroundMark x1="83889" y1="43611" x2="74722" y2="577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7502" t="11649" r="36132" b="62574"/>
          <a:stretch/>
        </p:blipFill>
        <p:spPr>
          <a:xfrm>
            <a:off x="10980178" y="3271096"/>
            <a:ext cx="588588" cy="5754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39816EA-D842-7C70-2ACD-97F95E261C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1389" y1="29722" x2="45556" y2="21667"/>
                        <a14:foregroundMark x1="77778" y1="33333" x2="72778" y2="24444"/>
                        <a14:foregroundMark x1="27222" y1="56944" x2="25000" y2="48611"/>
                        <a14:foregroundMark x1="55278" y1="54444" x2="48333" y2="50278"/>
                        <a14:backgroundMark x1="10833" y1="73333" x2="32778" y2="80000"/>
                        <a14:backgroundMark x1="83889" y1="43611" x2="74722" y2="577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9131" t="14460" r="64002" b="62277"/>
          <a:stretch/>
        </p:blipFill>
        <p:spPr>
          <a:xfrm>
            <a:off x="10760975" y="339614"/>
            <a:ext cx="641562" cy="5555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94DB9D-BBF1-483A-A348-C43075F421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1389" y1="29722" x2="45556" y2="21667"/>
                        <a14:foregroundMark x1="77778" y1="33333" x2="72778" y2="24444"/>
                        <a14:foregroundMark x1="27222" y1="56944" x2="25000" y2="48611"/>
                        <a14:foregroundMark x1="55278" y1="54444" x2="48333" y2="50278"/>
                        <a14:backgroundMark x1="10833" y1="73333" x2="32778" y2="80000"/>
                        <a14:backgroundMark x1="83889" y1="43611" x2="74722" y2="577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0895" t="11589" r="12739" b="62634"/>
          <a:stretch/>
        </p:blipFill>
        <p:spPr>
          <a:xfrm>
            <a:off x="1980215" y="4984297"/>
            <a:ext cx="588588" cy="575441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BBF4E4B-4156-F897-2683-592EB5691991}"/>
              </a:ext>
            </a:extLst>
          </p:cNvPr>
          <p:cNvSpPr/>
          <p:nvPr/>
        </p:nvSpPr>
        <p:spPr>
          <a:xfrm>
            <a:off x="1093736" y="1526977"/>
            <a:ext cx="1876363" cy="147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3C32200-B579-997D-55D5-63FEC3012339}"/>
              </a:ext>
            </a:extLst>
          </p:cNvPr>
          <p:cNvSpPr/>
          <p:nvPr/>
        </p:nvSpPr>
        <p:spPr>
          <a:xfrm>
            <a:off x="1617699" y="1760451"/>
            <a:ext cx="1876363" cy="10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5C48DDE-6D99-D595-B3DF-F491787D4394}"/>
              </a:ext>
            </a:extLst>
          </p:cNvPr>
          <p:cNvSpPr txBox="1"/>
          <p:nvPr/>
        </p:nvSpPr>
        <p:spPr>
          <a:xfrm>
            <a:off x="8312317" y="6494960"/>
            <a:ext cx="9589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</a:t>
            </a:r>
            <a:r>
              <a:rPr lang="es-ES" sz="900" i="1" dirty="0"/>
              <a:t>: Prensa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1369359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, Pizarra&#10;&#10;Descripción generada automáticamente">
            <a:extLst>
              <a:ext uri="{FF2B5EF4-FFF2-40B4-BE49-F238E27FC236}">
                <a16:creationId xmlns:a16="http://schemas.microsoft.com/office/drawing/2014/main" id="{8255470B-D0C7-35F8-C3E8-30B36CAE8D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67" t="8971" r="14375" b="9033"/>
          <a:stretch/>
        </p:blipFill>
        <p:spPr>
          <a:xfrm rot="5400000">
            <a:off x="1140885" y="-478587"/>
            <a:ext cx="5370277" cy="6944062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367C5763-8C03-1AA1-89CB-371CDF2CE68B}"/>
              </a:ext>
            </a:extLst>
          </p:cNvPr>
          <p:cNvSpPr/>
          <p:nvPr/>
        </p:nvSpPr>
        <p:spPr>
          <a:xfrm>
            <a:off x="9402523" y="3490820"/>
            <a:ext cx="1105960" cy="1031853"/>
          </a:xfrm>
          <a:prstGeom prst="ellipse">
            <a:avLst/>
          </a:prstGeom>
          <a:solidFill>
            <a:srgbClr val="93C0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141F5986-5ADA-B5FC-3E62-23987BE4F7B3}"/>
              </a:ext>
            </a:extLst>
          </p:cNvPr>
          <p:cNvSpPr/>
          <p:nvPr/>
        </p:nvSpPr>
        <p:spPr>
          <a:xfrm>
            <a:off x="7428751" y="1237566"/>
            <a:ext cx="4409257" cy="1062872"/>
          </a:xfrm>
          <a:prstGeom prst="roundRect">
            <a:avLst/>
          </a:prstGeom>
          <a:solidFill>
            <a:srgbClr val="03468B">
              <a:alpha val="10000"/>
            </a:srgbClr>
          </a:solidFill>
          <a:ln>
            <a:solidFill>
              <a:srgbClr val="0346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51A088A1-F0DF-164F-1E30-8C7F574E887B}"/>
              </a:ext>
            </a:extLst>
          </p:cNvPr>
          <p:cNvSpPr/>
          <p:nvPr/>
        </p:nvSpPr>
        <p:spPr>
          <a:xfrm>
            <a:off x="460472" y="4032526"/>
            <a:ext cx="6777272" cy="1622221"/>
          </a:xfrm>
          <a:prstGeom prst="roundRect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CD402686-8392-C872-BC6B-D868A87CD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5778" y1="48889" x2="25778" y2="48889"/>
                        <a14:foregroundMark x1="56444" y1="60444" x2="56444" y2="60444"/>
                        <a14:foregroundMark x1="68889" y1="60000" x2="68889" y2="60000"/>
                        <a14:foregroundMark x1="29333" y1="50222" x2="29333" y2="50222"/>
                        <a14:foregroundMark x1="26222" y1="52000" x2="26222" y2="52000"/>
                        <a14:foregroundMark x1="16000" y1="55111" x2="16000" y2="55111"/>
                        <a14:foregroundMark x1="48444" y1="44000" x2="48444" y2="44000"/>
                        <a14:foregroundMark x1="62222" y1="41333" x2="62222" y2="41333"/>
                        <a14:foregroundMark x1="63556" y1="46222" x2="41778" y2="48889"/>
                        <a14:foregroundMark x1="79111" y1="43556" x2="79111" y2="45333"/>
                        <a14:foregroundMark x1="41333" y1="60444" x2="41333" y2="60444"/>
                        <a14:foregroundMark x1="24000" y1="61778" x2="24000" y2="61778"/>
                        <a14:foregroundMark x1="25778" y1="58667" x2="25778" y2="58667"/>
                        <a14:foregroundMark x1="69333" y1="59111" x2="69333" y2="59111"/>
                        <a14:foregroundMark x1="54667" y1="58222" x2="54667" y2="58222"/>
                      </a14:backgroundRemoval>
                    </a14:imgEffect>
                  </a14:imgLayer>
                </a14:imgProps>
              </a:ext>
            </a:extLst>
          </a:blip>
          <a:srcRect t="28454" b="25772"/>
          <a:stretch/>
        </p:blipFill>
        <p:spPr>
          <a:xfrm>
            <a:off x="7967791" y="455489"/>
            <a:ext cx="1327346" cy="607587"/>
          </a:xfrm>
          <a:prstGeom prst="rect">
            <a:avLst/>
          </a:prstGeom>
        </p:spPr>
      </p:pic>
      <p:sp>
        <p:nvSpPr>
          <p:cNvPr id="44" name="Flecha: a la derecha 43">
            <a:extLst>
              <a:ext uri="{FF2B5EF4-FFF2-40B4-BE49-F238E27FC236}">
                <a16:creationId xmlns:a16="http://schemas.microsoft.com/office/drawing/2014/main" id="{FE144DF8-8E81-1FDF-97F5-75FA3C5EC840}"/>
              </a:ext>
            </a:extLst>
          </p:cNvPr>
          <p:cNvSpPr/>
          <p:nvPr/>
        </p:nvSpPr>
        <p:spPr>
          <a:xfrm>
            <a:off x="7499792" y="4053983"/>
            <a:ext cx="452272" cy="423767"/>
          </a:xfrm>
          <a:prstGeom prst="rightArrow">
            <a:avLst/>
          </a:prstGeom>
          <a:solidFill>
            <a:srgbClr val="93C0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3DCD0CAA-B257-C24E-FB0C-C85132656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49" b="89764" l="1768" r="98737">
                        <a14:foregroundMark x1="5556" y1="42520" x2="5556" y2="42520"/>
                        <a14:foregroundMark x1="1768" y1="44094" x2="1768" y2="44094"/>
                        <a14:foregroundMark x1="17677" y1="48819" x2="17677" y2="48819"/>
                        <a14:foregroundMark x1="14899" y1="49606" x2="14899" y2="49606"/>
                        <a14:foregroundMark x1="37879" y1="29921" x2="37879" y2="29921"/>
                        <a14:foregroundMark x1="46465" y1="52756" x2="46465" y2="52756"/>
                        <a14:foregroundMark x1="56061" y1="49606" x2="56061" y2="49606"/>
                        <a14:foregroundMark x1="62374" y1="57480" x2="62374" y2="57480"/>
                        <a14:foregroundMark x1="67424" y1="54331" x2="67424" y2="54331"/>
                        <a14:foregroundMark x1="72727" y1="57480" x2="72727" y2="57480"/>
                        <a14:foregroundMark x1="83081" y1="59055" x2="83081" y2="59055"/>
                        <a14:foregroundMark x1="92929" y1="55118" x2="93434" y2="72441"/>
                        <a14:foregroundMark x1="82323" y1="63780" x2="82323" y2="69291"/>
                        <a14:foregroundMark x1="93687" y1="44094" x2="93182" y2="44094"/>
                        <a14:foregroundMark x1="95202" y1="37008" x2="95202" y2="37008"/>
                        <a14:foregroundMark x1="98737" y1="43307" x2="98737" y2="43307"/>
                        <a14:foregroundMark x1="14899" y1="43307" x2="15657" y2="53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130" y="5891302"/>
            <a:ext cx="1104529" cy="35423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2642532" y="5863482"/>
            <a:ext cx="2946088" cy="33276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endParaRPr kumimoji="0" lang="es-E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A1155520-7384-877D-7804-299E3BEDCA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6227" y="6007502"/>
            <a:ext cx="188740" cy="188740"/>
          </a:xfrm>
          <a:prstGeom prst="rect">
            <a:avLst/>
          </a:prstGeom>
        </p:spPr>
      </p:pic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1E6C3B89-A4ED-43E2-4963-4EBC1D896267}"/>
              </a:ext>
            </a:extLst>
          </p:cNvPr>
          <p:cNvSpPr/>
          <p:nvPr/>
        </p:nvSpPr>
        <p:spPr>
          <a:xfrm>
            <a:off x="2349814" y="5940815"/>
            <a:ext cx="3831530" cy="29956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30C10152-8880-EA0F-CA17-A766EA6BBA40}"/>
              </a:ext>
            </a:extLst>
          </p:cNvPr>
          <p:cNvCxnSpPr>
            <a:cxnSpLocks/>
          </p:cNvCxnSpPr>
          <p:nvPr/>
        </p:nvCxnSpPr>
        <p:spPr>
          <a:xfrm>
            <a:off x="2679279" y="5988581"/>
            <a:ext cx="0" cy="1961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Flecha: a la derecha 57">
            <a:extLst>
              <a:ext uri="{FF2B5EF4-FFF2-40B4-BE49-F238E27FC236}">
                <a16:creationId xmlns:a16="http://schemas.microsoft.com/office/drawing/2014/main" id="{1399B7BF-84AC-758E-F723-15C6B839BD8F}"/>
              </a:ext>
            </a:extLst>
          </p:cNvPr>
          <p:cNvSpPr/>
          <p:nvPr/>
        </p:nvSpPr>
        <p:spPr>
          <a:xfrm>
            <a:off x="7298053" y="619920"/>
            <a:ext cx="452272" cy="4487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25" name="CuadroTexto 1024">
            <a:extLst>
              <a:ext uri="{FF2B5EF4-FFF2-40B4-BE49-F238E27FC236}">
                <a16:creationId xmlns:a16="http://schemas.microsoft.com/office/drawing/2014/main" id="{E0212A10-393C-0A2E-91D9-C250A5953BB9}"/>
              </a:ext>
            </a:extLst>
          </p:cNvPr>
          <p:cNvSpPr txBox="1"/>
          <p:nvPr/>
        </p:nvSpPr>
        <p:spPr>
          <a:xfrm>
            <a:off x="7426204" y="4742113"/>
            <a:ext cx="3114092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RESUMEN DE LOS VALORES DESTACADOS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Numero de Referencia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Periodo Facturado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Total del Consumo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Total a Pagar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Imagen 1027">
            <a:extLst>
              <a:ext uri="{FF2B5EF4-FFF2-40B4-BE49-F238E27FC236}">
                <a16:creationId xmlns:a16="http://schemas.microsoft.com/office/drawing/2014/main" id="{E691F842-BFC2-773B-B57D-4161A791F8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4" b="96076" l="1556" r="95000">
                        <a14:foregroundMark x1="19444" y1="27035" x2="19444" y2="27035"/>
                        <a14:foregroundMark x1="19889" y1="27035" x2="24667" y2="36628"/>
                        <a14:foregroundMark x1="4000" y1="37064" x2="1556" y2="37355"/>
                        <a14:foregroundMark x1="9667" y1="13953" x2="12000" y2="16715"/>
                        <a14:foregroundMark x1="44889" y1="16279" x2="46778" y2="14535"/>
                        <a14:foregroundMark x1="52889" y1="37209" x2="54778" y2="37936"/>
                        <a14:foregroundMark x1="28556" y1="25727" x2="28111" y2="29215"/>
                        <a14:foregroundMark x1="28778" y1="45930" x2="29556" y2="51308"/>
                        <a14:foregroundMark x1="28667" y1="67587" x2="28222" y2="71657"/>
                        <a14:foregroundMark x1="11333" y1="61047" x2="9667" y2="62355"/>
                        <a14:foregroundMark x1="45111" y1="59884" x2="47444" y2="62645"/>
                        <a14:foregroundMark x1="12111" y1="58721" x2="10222" y2="60465"/>
                        <a14:foregroundMark x1="89667" y1="67442" x2="74778" y2="73692"/>
                        <a14:foregroundMark x1="74778" y1="73692" x2="66333" y2="85029"/>
                        <a14:foregroundMark x1="96222" y1="66570" x2="95000" y2="73837"/>
                        <a14:foregroundMark x1="95000" y1="73837" x2="95000" y2="73837"/>
                        <a14:foregroundMark x1="28333" y1="94186" x2="34667" y2="94186"/>
                        <a14:foregroundMark x1="49889" y1="96076" x2="38444" y2="95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2269" y="3649696"/>
            <a:ext cx="1001591" cy="765660"/>
          </a:xfrm>
          <a:prstGeom prst="rect">
            <a:avLst/>
          </a:prstGeom>
        </p:spPr>
      </p:pic>
      <p:sp>
        <p:nvSpPr>
          <p:cNvPr id="1029" name="CuadroTexto 1028">
            <a:extLst>
              <a:ext uri="{FF2B5EF4-FFF2-40B4-BE49-F238E27FC236}">
                <a16:creationId xmlns:a16="http://schemas.microsoft.com/office/drawing/2014/main" id="{32E424E2-0522-2F2A-E7A2-5F5438FCF570}"/>
              </a:ext>
            </a:extLst>
          </p:cNvPr>
          <p:cNvSpPr txBox="1"/>
          <p:nvPr/>
        </p:nvSpPr>
        <p:spPr>
          <a:xfrm>
            <a:off x="9514485" y="3646737"/>
            <a:ext cx="1059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9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TOTAL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0" name="Rectángulo: esquinas redondeadas 1029">
            <a:extLst>
              <a:ext uri="{FF2B5EF4-FFF2-40B4-BE49-F238E27FC236}">
                <a16:creationId xmlns:a16="http://schemas.microsoft.com/office/drawing/2014/main" id="{76496D02-A3AC-8C39-7386-53AC9E082FEC}"/>
              </a:ext>
            </a:extLst>
          </p:cNvPr>
          <p:cNvSpPr/>
          <p:nvPr/>
        </p:nvSpPr>
        <p:spPr>
          <a:xfrm>
            <a:off x="7404535" y="4742113"/>
            <a:ext cx="4433473" cy="1184940"/>
          </a:xfrm>
          <a:prstGeom prst="roundRect">
            <a:avLst/>
          </a:prstGeom>
          <a:solidFill>
            <a:srgbClr val="93C01F">
              <a:alpha val="10000"/>
            </a:srgbClr>
          </a:solidFill>
          <a:ln>
            <a:solidFill>
              <a:srgbClr val="0346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2" name="CuadroTexto 1031">
            <a:extLst>
              <a:ext uri="{FF2B5EF4-FFF2-40B4-BE49-F238E27FC236}">
                <a16:creationId xmlns:a16="http://schemas.microsoft.com/office/drawing/2014/main" id="{03702197-55A7-E943-2563-E498E678C382}"/>
              </a:ext>
            </a:extLst>
          </p:cNvPr>
          <p:cNvSpPr txBox="1"/>
          <p:nvPr/>
        </p:nvSpPr>
        <p:spPr>
          <a:xfrm>
            <a:off x="7499792" y="1413939"/>
            <a:ext cx="4158808" cy="67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valores registrados son los costos generales (por tonelada), que fueron generados por la producción total de residuos presentados por los suscriptores</a:t>
            </a:r>
            <a:r>
              <a:rPr kumimoji="0" lang="es-CO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49BE8A3A-BD6C-C74B-17CD-90ED7DE0FB25}"/>
              </a:ext>
            </a:extLst>
          </p:cNvPr>
          <p:cNvSpPr/>
          <p:nvPr/>
        </p:nvSpPr>
        <p:spPr>
          <a:xfrm>
            <a:off x="401558" y="201224"/>
            <a:ext cx="5170937" cy="2099214"/>
          </a:xfrm>
          <a:prstGeom prst="roundRect">
            <a:avLst/>
          </a:prstGeom>
          <a:solidFill>
            <a:srgbClr val="93C01F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BFA2237-AA8F-59DB-202F-9E5225B53C9B}"/>
              </a:ext>
            </a:extLst>
          </p:cNvPr>
          <p:cNvSpPr/>
          <p:nvPr/>
        </p:nvSpPr>
        <p:spPr>
          <a:xfrm>
            <a:off x="9369621" y="150134"/>
            <a:ext cx="1105960" cy="1031853"/>
          </a:xfrm>
          <a:prstGeom prst="ellipse">
            <a:avLst/>
          </a:prstGeom>
          <a:solidFill>
            <a:srgbClr val="0346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2CEF278-0025-7C02-EE3E-57CD67A1ACA2}"/>
              </a:ext>
            </a:extLst>
          </p:cNvPr>
          <p:cNvSpPr txBox="1"/>
          <p:nvPr/>
        </p:nvSpPr>
        <p:spPr>
          <a:xfrm>
            <a:off x="9521305" y="318563"/>
            <a:ext cx="1059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9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ASEO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30E66C1-1DCF-9184-671B-D16AB0E9822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1389" y1="29722" x2="45556" y2="21667"/>
                        <a14:foregroundMark x1="77778" y1="33333" x2="72778" y2="24444"/>
                        <a14:foregroundMark x1="27222" y1="56944" x2="25000" y2="48611"/>
                        <a14:foregroundMark x1="55278" y1="54444" x2="48333" y2="50278"/>
                        <a14:backgroundMark x1="10833" y1="73333" x2="32778" y2="80000"/>
                        <a14:backgroundMark x1="83889" y1="43611" x2="74722" y2="577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1834" t="37626" r="61800" b="36597"/>
          <a:stretch/>
        </p:blipFill>
        <p:spPr>
          <a:xfrm>
            <a:off x="10730344" y="308305"/>
            <a:ext cx="588588" cy="5754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650D730-E38D-F55A-1630-FD6F92390C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1389" y1="29722" x2="45556" y2="21667"/>
                        <a14:foregroundMark x1="77778" y1="33333" x2="72778" y2="24444"/>
                        <a14:foregroundMark x1="27222" y1="56944" x2="25000" y2="48611"/>
                        <a14:foregroundMark x1="55278" y1="54444" x2="48333" y2="50278"/>
                        <a14:backgroundMark x1="10833" y1="73333" x2="32778" y2="80000"/>
                        <a14:backgroundMark x1="83889" y1="43611" x2="74722" y2="577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6956" t="38689" r="36678" b="35534"/>
          <a:stretch/>
        </p:blipFill>
        <p:spPr>
          <a:xfrm>
            <a:off x="10728953" y="3798743"/>
            <a:ext cx="588588" cy="575441"/>
          </a:xfrm>
          <a:prstGeom prst="rect">
            <a:avLst/>
          </a:prstGeom>
        </p:spPr>
      </p:pic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4D7E20B2-E445-20BD-A009-C94087E7A1E7}"/>
              </a:ext>
            </a:extLst>
          </p:cNvPr>
          <p:cNvSpPr/>
          <p:nvPr/>
        </p:nvSpPr>
        <p:spPr>
          <a:xfrm>
            <a:off x="4199932" y="2457680"/>
            <a:ext cx="1116531" cy="863036"/>
          </a:xfrm>
          <a:prstGeom prst="roundRect">
            <a:avLst/>
          </a:prstGeom>
          <a:solidFill>
            <a:srgbClr val="93C01F">
              <a:alpha val="2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8EB1A3-8A17-DD08-46F8-4CD797228143}"/>
              </a:ext>
            </a:extLst>
          </p:cNvPr>
          <p:cNvSpPr txBox="1"/>
          <p:nvPr/>
        </p:nvSpPr>
        <p:spPr>
          <a:xfrm>
            <a:off x="8299536" y="6477870"/>
            <a:ext cx="9589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</a:t>
            </a:r>
            <a:r>
              <a:rPr lang="es-ES" sz="900" i="1" dirty="0"/>
              <a:t>: Prensa</a:t>
            </a:r>
            <a:endParaRPr lang="es-CO" sz="900" i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67A8292-D0E5-952F-1795-A92EDC152DD9}"/>
              </a:ext>
            </a:extLst>
          </p:cNvPr>
          <p:cNvSpPr txBox="1"/>
          <p:nvPr/>
        </p:nvSpPr>
        <p:spPr>
          <a:xfrm>
            <a:off x="2642532" y="5963383"/>
            <a:ext cx="36167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>
                <a:hlinkClick r:id="rId14"/>
              </a:rPr>
              <a:t>https://www.youtube.com/watch?v=Hr9k02qUczM</a:t>
            </a:r>
            <a:endParaRPr lang="es-CO" sz="1200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60419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67109B7-94B4-3412-F7CB-67B29ADE1805}"/>
              </a:ext>
            </a:extLst>
          </p:cNvPr>
          <p:cNvSpPr txBox="1"/>
          <p:nvPr/>
        </p:nvSpPr>
        <p:spPr>
          <a:xfrm>
            <a:off x="2175165" y="5551152"/>
            <a:ext cx="24000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</a:t>
            </a:r>
            <a:r>
              <a:rPr lang="es-ES" sz="900" i="1" dirty="0"/>
              <a:t>: Proceso planeación estratégica EPC</a:t>
            </a:r>
            <a:endParaRPr lang="es-CO" sz="900" i="1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9808F3E-639E-5AAB-3916-28571EEE4F20}"/>
              </a:ext>
            </a:extLst>
          </p:cNvPr>
          <p:cNvSpPr txBox="1">
            <a:spLocks/>
          </p:cNvSpPr>
          <p:nvPr/>
        </p:nvSpPr>
        <p:spPr>
          <a:xfrm>
            <a:off x="1035727" y="447366"/>
            <a:ext cx="10120544" cy="5709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METAS PLAN DE DESARROLLO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03468B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8418BF53-BD4C-4677-2B61-7733ECFCE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763762"/>
              </p:ext>
            </p:extLst>
          </p:nvPr>
        </p:nvGraphicFramePr>
        <p:xfrm>
          <a:off x="2269101" y="3670612"/>
          <a:ext cx="7653796" cy="1880540"/>
        </p:xfrm>
        <a:graphic>
          <a:graphicData uri="http://schemas.openxmlformats.org/drawingml/2006/table">
            <a:tbl>
              <a:tblPr/>
              <a:tblGrid>
                <a:gridCol w="1721391">
                  <a:extLst>
                    <a:ext uri="{9D8B030D-6E8A-4147-A177-3AD203B41FA5}">
                      <a16:colId xmlns:a16="http://schemas.microsoft.com/office/drawing/2014/main" val="676199571"/>
                    </a:ext>
                  </a:extLst>
                </a:gridCol>
                <a:gridCol w="5932405">
                  <a:extLst>
                    <a:ext uri="{9D8B030D-6E8A-4147-A177-3AD203B41FA5}">
                      <a16:colId xmlns:a16="http://schemas.microsoft.com/office/drawing/2014/main" val="770467255"/>
                    </a:ext>
                  </a:extLst>
                </a:gridCol>
              </a:tblGrid>
              <a:tr h="35274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  "/>
                          <a:ea typeface="+mn-ea"/>
                          <a:cs typeface="+mn-cs"/>
                        </a:rPr>
                        <a:t>INFORMACIÓN GENERAL DE LA META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CO" sz="1050" b="1" i="0" u="none" strike="noStrike" kern="1200" dirty="0">
                        <a:solidFill>
                          <a:srgbClr val="FFFFFF"/>
                        </a:solidFill>
                        <a:effectLst/>
                        <a:highlight>
                          <a:srgbClr val="1F4E78"/>
                        </a:highlight>
                        <a:latin typeface="Calibri  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24748"/>
                  </a:ext>
                </a:extLst>
              </a:tr>
              <a:tr h="3213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9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F75B5"/>
                        </a:highlight>
                        <a:latin typeface="Calibri  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EJECUCIÓN ACUMULADA (%)</a:t>
                      </a:r>
                    </a:p>
                    <a:p>
                      <a:pPr algn="ctr" fontAlgn="ctr"/>
                      <a:endParaRPr lang="es-CO" sz="9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F75B5"/>
                        </a:highlight>
                        <a:latin typeface="Calibri  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OBSERVACIONES GENERALES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35993"/>
                  </a:ext>
                </a:extLst>
              </a:tr>
              <a:tr h="110678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100%</a:t>
                      </a:r>
                    </a:p>
                    <a:p>
                      <a:pPr algn="ctr" fontAlgn="ctr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 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  "/>
                        </a:rPr>
                        <a:t>Mediante la  suscripción  de  convenios  interadministrativos  celebrados entre  la  Alcaldía  de  Cajicá y Empresa  de  Servicios  Públicos  de  Cajicá S.A.  ESP,  se recibieron subsidios que fueron asignados a los suscriptores  de estratos 1, 2 y 3 del municipio, en virtud de la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Resolución CRA 151 de 2001 art. 1.2.1.1 modificado  por Resolución CRA 271 de 2003 art. 1 y demás resoluciones de la Comisión de Regulación de Agua Potable y Saneamiento Básico que están compiladas en la resolución CRA 943 de 2021.</a:t>
                      </a:r>
                      <a:endParaRPr lang="es-ES" sz="11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FF"/>
                        </a:highlight>
                        <a:latin typeface="Calibri  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819576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00BDE5C8-941F-AE2B-F261-6F0AF9A71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774270"/>
              </p:ext>
            </p:extLst>
          </p:nvPr>
        </p:nvGraphicFramePr>
        <p:xfrm>
          <a:off x="1035728" y="1259937"/>
          <a:ext cx="10120543" cy="2169063"/>
        </p:xfrm>
        <a:graphic>
          <a:graphicData uri="http://schemas.openxmlformats.org/drawingml/2006/table">
            <a:tbl>
              <a:tblPr/>
              <a:tblGrid>
                <a:gridCol w="2462075">
                  <a:extLst>
                    <a:ext uri="{9D8B030D-6E8A-4147-A177-3AD203B41FA5}">
                      <a16:colId xmlns:a16="http://schemas.microsoft.com/office/drawing/2014/main" val="1979302116"/>
                    </a:ext>
                  </a:extLst>
                </a:gridCol>
                <a:gridCol w="834501">
                  <a:extLst>
                    <a:ext uri="{9D8B030D-6E8A-4147-A177-3AD203B41FA5}">
                      <a16:colId xmlns:a16="http://schemas.microsoft.com/office/drawing/2014/main" val="2759500135"/>
                    </a:ext>
                  </a:extLst>
                </a:gridCol>
                <a:gridCol w="2568906">
                  <a:extLst>
                    <a:ext uri="{9D8B030D-6E8A-4147-A177-3AD203B41FA5}">
                      <a16:colId xmlns:a16="http://schemas.microsoft.com/office/drawing/2014/main" val="3382919273"/>
                    </a:ext>
                  </a:extLst>
                </a:gridCol>
                <a:gridCol w="2233913">
                  <a:extLst>
                    <a:ext uri="{9D8B030D-6E8A-4147-A177-3AD203B41FA5}">
                      <a16:colId xmlns:a16="http://schemas.microsoft.com/office/drawing/2014/main" val="3333417915"/>
                    </a:ext>
                  </a:extLst>
                </a:gridCol>
                <a:gridCol w="883510">
                  <a:extLst>
                    <a:ext uri="{9D8B030D-6E8A-4147-A177-3AD203B41FA5}">
                      <a16:colId xmlns:a16="http://schemas.microsoft.com/office/drawing/2014/main" val="2289546212"/>
                    </a:ext>
                  </a:extLst>
                </a:gridCol>
                <a:gridCol w="1137638">
                  <a:extLst>
                    <a:ext uri="{9D8B030D-6E8A-4147-A177-3AD203B41FA5}">
                      <a16:colId xmlns:a16="http://schemas.microsoft.com/office/drawing/2014/main" val="1374592266"/>
                    </a:ext>
                  </a:extLst>
                </a:gridCol>
              </a:tblGrid>
              <a:tr h="45549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 "/>
                        </a:rPr>
                        <a:t>INFORMACIÓN GENERAL DE LA META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320367"/>
                  </a:ext>
                </a:extLst>
              </a:tr>
              <a:tr h="38533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LÍNEA ESTRATEGICA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N° META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META DE PRODUCTO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INDICADOR AJUSTADO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LÍNEA BASE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Calibri  "/>
                        </a:rPr>
                        <a:t> META CUATRIENIO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970339"/>
                  </a:ext>
                </a:extLst>
              </a:tr>
              <a:tr h="132824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N°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 1. Línea Estratégica Cajicá Tejiendo Futuro con Toda Seguridad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  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Servicio de apoyo financiero para subsidios al consumo en los servicios públicos domiciliarios de acueducto, alcantarillado y aseo.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  "/>
                        </a:rPr>
                        <a:t>Recursos entregados en subsidios al consumo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 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  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553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776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2053B80-A431-4F2C-57CA-4596607746C2}"/>
              </a:ext>
            </a:extLst>
          </p:cNvPr>
          <p:cNvSpPr txBox="1"/>
          <p:nvPr/>
        </p:nvSpPr>
        <p:spPr>
          <a:xfrm>
            <a:off x="164592" y="5921559"/>
            <a:ext cx="1210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</a:t>
            </a:r>
            <a:r>
              <a:rPr lang="es-ES" sz="900" i="1" dirty="0"/>
              <a:t>: Facturación</a:t>
            </a:r>
            <a:endParaRPr lang="es-CO" sz="900" i="1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48D9099-1A64-B853-380D-FB190B7EF9AD}"/>
              </a:ext>
            </a:extLst>
          </p:cNvPr>
          <p:cNvSpPr txBox="1">
            <a:spLocks/>
          </p:cNvSpPr>
          <p:nvPr/>
        </p:nvSpPr>
        <p:spPr>
          <a:xfrm>
            <a:off x="0" y="191059"/>
            <a:ext cx="12192000" cy="5145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COMPORTAMIENTO TARIFARIO</a:t>
            </a:r>
          </a:p>
        </p:txBody>
      </p: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61DA3D66-9E39-5815-E540-67F2FE82C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284464"/>
              </p:ext>
            </p:extLst>
          </p:nvPr>
        </p:nvGraphicFramePr>
        <p:xfrm>
          <a:off x="243839" y="918690"/>
          <a:ext cx="11643367" cy="5002869"/>
        </p:xfrm>
        <a:graphic>
          <a:graphicData uri="http://schemas.openxmlformats.org/drawingml/2006/table">
            <a:tbl>
              <a:tblPr/>
              <a:tblGrid>
                <a:gridCol w="847360">
                  <a:extLst>
                    <a:ext uri="{9D8B030D-6E8A-4147-A177-3AD203B41FA5}">
                      <a16:colId xmlns:a16="http://schemas.microsoft.com/office/drawing/2014/main" val="2776738477"/>
                    </a:ext>
                  </a:extLst>
                </a:gridCol>
                <a:gridCol w="730385">
                  <a:extLst>
                    <a:ext uri="{9D8B030D-6E8A-4147-A177-3AD203B41FA5}">
                      <a16:colId xmlns:a16="http://schemas.microsoft.com/office/drawing/2014/main" val="3912539584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3217515021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3228121524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359795073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50078431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548781350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2122483344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2479294810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1253043432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3342202583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832885707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3452996694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1694283982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2603759181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4006948421"/>
                    </a:ext>
                  </a:extLst>
                </a:gridCol>
              </a:tblGrid>
              <a:tr h="51279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Arial" panose="020B0604020202020204" pitchFamily="34" charset="0"/>
                        </a:rPr>
                        <a:t>Periodo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Arial" panose="020B0604020202020204" pitchFamily="34" charset="0"/>
                        </a:rPr>
                        <a:t>Periodo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Arial" panose="020B0604020202020204" pitchFamily="34" charset="0"/>
                        </a:rPr>
                        <a:t>Marzo - Abril 2023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Arial" panose="020B0604020202020204" pitchFamily="34" charset="0"/>
                        </a:rPr>
                        <a:t>Mayo - Junio 2023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Arial" panose="020B0604020202020204" pitchFamily="34" charset="0"/>
                        </a:rPr>
                        <a:t>Julio - Agosto 2023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Arial" panose="020B0604020202020204" pitchFamily="34" charset="0"/>
                        </a:rPr>
                        <a:t>Septiembre - Octubre 2023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Arial" panose="020B0604020202020204" pitchFamily="34" charset="0"/>
                        </a:rPr>
                        <a:t>Noviembre - Diciembre 2023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Arial" panose="020B0604020202020204" pitchFamily="34" charset="0"/>
                        </a:rPr>
                        <a:t>Enero - Febrero 2024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F75B5"/>
                          </a:highlight>
                          <a:latin typeface="Arial" panose="020B0604020202020204" pitchFamily="34" charset="0"/>
                        </a:rPr>
                        <a:t>Marzo - Abril 2024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327314"/>
                  </a:ext>
                </a:extLst>
              </a:tr>
              <a:tr h="6253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Servicio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Estrato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Fijo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por Consumo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Fijo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por Consumo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Fijo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por Consumo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Fijo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por Consumo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Fijo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por Consumo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Fijo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por Consumo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Fijo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Arial" panose="020B0604020202020204" pitchFamily="34" charset="0"/>
                        </a:rPr>
                        <a:t>Cargo por Consumo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31165"/>
                  </a:ext>
                </a:extLst>
              </a:tr>
              <a:tr h="212622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Acueducto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Estrato 1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4.256,42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769,18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4.354,30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786,86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4.530,77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818,75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4.609,35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832,95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4.609,35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832,95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4.609,35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832,95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4.758,23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859,86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402032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Estrato 2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8.512,85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1.538,35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8.708,61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1.573,73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9.061,53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1.637,50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9.218,70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1.665,90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9.218,70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1.665,90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9.218,70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1.665,90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9.516,46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1.719,71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529884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Estrato 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$ 12.059,87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2.179,33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$ 12.337,20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2.229,45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$ 12.837,17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2.319,80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$ 13.059,82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2.360,03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$ 13.059,82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2.360,03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$ 13.059,82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2.360,03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$ 13.481,65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2.436,26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047950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Estrato 4  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$ 14.188,08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  2.563,92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$ 14.514,35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  2.622,88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$ 15.102,56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  2.729,17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$ 15.364,49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  2.776,50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$ 15.364,49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  2.776,50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$ 15.364,49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  2.776,50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$ 15.860,77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 $   2.866,18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333539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Estrato 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$ 21.282,12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3.845,88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$ 21.771,52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3.934,32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$ 22.653,83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4.093,76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$ 23.046,74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4.164,75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$ 23.046,74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4.164,75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$ 23.046,74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4.164,75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$ 23.791,15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4.299,28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613240"/>
                  </a:ext>
                </a:extLst>
              </a:tr>
              <a:tr h="22512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Arial" panose="020B0604020202020204" pitchFamily="34" charset="0"/>
                        </a:rPr>
                        <a:t>Estrato 6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$ 22.700,93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4.102,27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$ 23.222,96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4.196,61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$ 24.164,09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4.366,67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$ 24.583,19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4.442,40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$ 24.583,19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4.442,40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$ 24.583,19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4.442,40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$ 25.377,22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4.585,89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342438"/>
                  </a:ext>
                </a:extLst>
              </a:tr>
              <a:tr h="212622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Alcantarillado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Estrato 1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2.511,55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457,42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2.569,30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467,71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2.673,42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487,19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2.719,79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496,38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2.719,79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496,38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2.719,79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496,38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2.807,64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512,04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921138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Estrato 2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5.023,09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914,85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5.138,60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935,43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5.346,85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974,39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5.439,58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992,77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5.439,58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992,77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5.439,58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992,77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5.615,28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1.024,07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507155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Estrato 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7.116,05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1.296,03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7.279,69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1.325,19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7.574,70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1.380,38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7.706,08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1.406,42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7.706,08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1.406,42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7.706,08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1.406,42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7.954,98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1.450,77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878279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Estrato 4 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8.371,82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1.524,75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8.564,34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1.559,05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8.911,42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1.623,98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9.065,97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1.654,62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9.065,97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1.654,62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9.065,97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1.654,62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9.358,80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 $   1.706,79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850804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Estrato 5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$ 12.557,73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2.287,12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$ 12.846,51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2.338,57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$ 13.367,12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2.435,97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$ 13.598,96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2.481,92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$ 13.598,96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2.481,92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$ 13.598,96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2.481,92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$ 14.038,21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2.560,18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952835"/>
                  </a:ext>
                </a:extLst>
              </a:tr>
              <a:tr h="22512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" panose="020B0604020202020204" pitchFamily="34" charset="0"/>
                        </a:rPr>
                        <a:t>Estrato 6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$ 13.394,91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2.439,59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$ 13.702,94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2.494,47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$ 14.258,26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2.598,37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$ 14.505,56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2.647,38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$ 14.505,56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2.647,38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$ 14.505,56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2.647,38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$ 14.974,09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2.730,86 </a:t>
                      </a:r>
                    </a:p>
                  </a:txBody>
                  <a:tcPr marL="7732" marR="7732" marT="77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700024"/>
                  </a:ext>
                </a:extLst>
              </a:tr>
              <a:tr h="212622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Aseo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Estrato 1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9.048,30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9.221,39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9.494,13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10.527,68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10.186,38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9.471,02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9.917,49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024570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Estrato 2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18.758,27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19.106,36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19.609,65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21.665,82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20.976,44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19.599,80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20.526,03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834543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Estrato 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27.109,86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27.604,53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28.283,37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31.187,42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30.205,32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28.298,87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29.637,97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140705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Estrato 4  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 $                      33.469,37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 $                      34.055,87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 $                      34.754,08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 $                      38.144,57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 $                      36.973,01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 $                      34.858,90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 $                      36.513,57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256358"/>
                  </a:ext>
                </a:extLst>
              </a:tr>
              <a:tr h="212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Estrato 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55.402,92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56.297,65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57.013,53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62.013,36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60.202,73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57.456,55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60.200,08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086701"/>
                  </a:ext>
                </a:extLst>
              </a:tr>
              <a:tr h="22512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Arial" panose="020B0604020202020204" pitchFamily="34" charset="0"/>
                        </a:rPr>
                        <a:t>Estrato 6 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66.154,31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67.129,01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67.442,67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72.659,20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70.655,52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68.303,19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71.584,69 </a:t>
                      </a:r>
                    </a:p>
                  </a:txBody>
                  <a:tcPr marL="7732" marR="7732" marT="77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73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294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8D37F3A-144A-D653-1C61-0579315C6E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9731515"/>
              </p:ext>
            </p:extLst>
          </p:nvPr>
        </p:nvGraphicFramePr>
        <p:xfrm>
          <a:off x="659293" y="246888"/>
          <a:ext cx="10503959" cy="5998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CA565A1-0B76-BD86-2E9A-03D0A6A13492}"/>
              </a:ext>
            </a:extLst>
          </p:cNvPr>
          <p:cNvSpPr txBox="1"/>
          <p:nvPr/>
        </p:nvSpPr>
        <p:spPr>
          <a:xfrm>
            <a:off x="0" y="6245352"/>
            <a:ext cx="1210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</a:t>
            </a:r>
            <a:r>
              <a:rPr lang="es-ES" sz="900" i="1" dirty="0"/>
              <a:t>: Facturación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3613462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2BFC2DF-F7DE-496C-BE42-417669BAEA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610039"/>
              </p:ext>
            </p:extLst>
          </p:nvPr>
        </p:nvGraphicFramePr>
        <p:xfrm>
          <a:off x="844020" y="128016"/>
          <a:ext cx="10503959" cy="620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3E78A06F-CECA-1BC3-3E0E-3D16DB5E12C1}"/>
              </a:ext>
            </a:extLst>
          </p:cNvPr>
          <p:cNvSpPr txBox="1"/>
          <p:nvPr/>
        </p:nvSpPr>
        <p:spPr>
          <a:xfrm>
            <a:off x="0" y="6336791"/>
            <a:ext cx="1210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</a:t>
            </a:r>
            <a:r>
              <a:rPr lang="es-ES" sz="900" i="1" dirty="0"/>
              <a:t>: Facturación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13554399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DDBA9B2-9D70-CD30-48D2-27BD284FF31D}"/>
              </a:ext>
            </a:extLst>
          </p:cNvPr>
          <p:cNvSpPr txBox="1"/>
          <p:nvPr/>
        </p:nvSpPr>
        <p:spPr>
          <a:xfrm>
            <a:off x="0" y="6245352"/>
            <a:ext cx="1210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</a:t>
            </a:r>
            <a:r>
              <a:rPr lang="es-ES" sz="900" i="1" dirty="0"/>
              <a:t>: Facturación</a:t>
            </a:r>
            <a:endParaRPr lang="es-CO" sz="900" i="1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3CC990B-EAEA-4218-9074-EFE39AA3A5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3438360"/>
              </p:ext>
            </p:extLst>
          </p:nvPr>
        </p:nvGraphicFramePr>
        <p:xfrm>
          <a:off x="794328" y="193965"/>
          <a:ext cx="10553652" cy="573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6101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725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842202" y="2556770"/>
            <a:ext cx="10507595" cy="269008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Presente informe detallado de la contratación elevada en la presente vigencia desde su dirección.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3600" b="1" dirty="0">
                <a:solidFill>
                  <a:prstClr val="whit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 Partido Nueva Fuerza Democrática 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1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EC75254-6139-B788-B173-F9BE0E71119A}"/>
              </a:ext>
            </a:extLst>
          </p:cNvPr>
          <p:cNvSpPr txBox="1"/>
          <p:nvPr/>
        </p:nvSpPr>
        <p:spPr>
          <a:xfrm>
            <a:off x="2441938" y="5640958"/>
            <a:ext cx="37689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Proceso de gestión contractual EPC con corte mayo 31 de 2024</a:t>
            </a:r>
            <a:endParaRPr lang="es-CO" sz="900" i="1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1C424F7-80FE-B9B4-F0D9-CE298FB75BF9}"/>
              </a:ext>
            </a:extLst>
          </p:cNvPr>
          <p:cNvSpPr txBox="1">
            <a:spLocks/>
          </p:cNvSpPr>
          <p:nvPr/>
        </p:nvSpPr>
        <p:spPr>
          <a:xfrm>
            <a:off x="1118586" y="280783"/>
            <a:ext cx="10120544" cy="5709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3468B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ONTRATACIÓN DIRECCIÓN ADMINISTRATIVA Y COMERCIAL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40150D9-33FE-6577-29B1-C4DC36EFC4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910473"/>
              </p:ext>
            </p:extLst>
          </p:nvPr>
        </p:nvGraphicFramePr>
        <p:xfrm>
          <a:off x="573952" y="1061829"/>
          <a:ext cx="4570703" cy="2808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B7541005-3C6C-4EEA-7520-2BE37037F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361257"/>
              </p:ext>
            </p:extLst>
          </p:nvPr>
        </p:nvGraphicFramePr>
        <p:xfrm>
          <a:off x="2551229" y="3985597"/>
          <a:ext cx="6667500" cy="1655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3481194458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730912593"/>
                    </a:ext>
                  </a:extLst>
                </a:gridCol>
                <a:gridCol w="843013">
                  <a:extLst>
                    <a:ext uri="{9D8B030D-6E8A-4147-A177-3AD203B41FA5}">
                      <a16:colId xmlns:a16="http://schemas.microsoft.com/office/drawing/2014/main" val="2081177490"/>
                    </a:ext>
                  </a:extLst>
                </a:gridCol>
                <a:gridCol w="1303287">
                  <a:extLst>
                    <a:ext uri="{9D8B030D-6E8A-4147-A177-3AD203B41FA5}">
                      <a16:colId xmlns:a16="http://schemas.microsoft.com/office/drawing/2014/main" val="288259420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6429093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7143353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900519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305496"/>
                          </a:highlight>
                          <a:latin typeface="Calibri" panose="020F0502020204030204" pitchFamily="34" charset="0"/>
                        </a:rPr>
                        <a:t>MES VIGENCIA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305496"/>
                          </a:highlight>
                          <a:latin typeface="Calibri" panose="020F0502020204030204" pitchFamily="34" charset="0"/>
                        </a:rPr>
                        <a:t> PRESTACIÓN DE SERVICIOS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305496"/>
                          </a:highlight>
                          <a:latin typeface="Calibri" panose="020F0502020204030204" pitchFamily="34" charset="0"/>
                        </a:rPr>
                        <a:t>SUMINISTRO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305496"/>
                          </a:highlight>
                          <a:latin typeface="Calibri" panose="020F0502020204030204" pitchFamily="34" charset="0"/>
                        </a:rPr>
                        <a:t> MANTENIMIENTO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305496"/>
                          </a:highlight>
                          <a:latin typeface="Calibri" panose="020F0502020204030204" pitchFamily="34" charset="0"/>
                        </a:rPr>
                        <a:t>ARRENDAMIENTO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305496"/>
                          </a:highlight>
                          <a:latin typeface="Calibri" panose="020F0502020204030204" pitchFamily="34" charset="0"/>
                        </a:rPr>
                        <a:t>SEGUROS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305496"/>
                          </a:highlight>
                          <a:latin typeface="Calibri" panose="020F0502020204030204" pitchFamily="34" charset="0"/>
                        </a:rPr>
                        <a:t>ORDEN DE COMPRA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7378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9003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416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4758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ABRIL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0897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MAYO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1996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287979"/>
                  </a:ext>
                </a:extLst>
              </a:tr>
            </a:tbl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4F402EA2-7628-D4CC-D3D6-99CDCFBAB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928013"/>
              </p:ext>
            </p:extLst>
          </p:nvPr>
        </p:nvGraphicFramePr>
        <p:xfrm>
          <a:off x="5266954" y="1061829"/>
          <a:ext cx="5972176" cy="2808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553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2E1EF-9165-4038-5351-6880DEC1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80E1E6-15ED-3A8A-4FD4-A7E0BF44A84B}"/>
              </a:ext>
            </a:extLst>
          </p:cNvPr>
          <p:cNvSpPr txBox="1">
            <a:spLocks/>
          </p:cNvSpPr>
          <p:nvPr/>
        </p:nvSpPr>
        <p:spPr>
          <a:xfrm>
            <a:off x="1290828" y="2537590"/>
            <a:ext cx="9610344" cy="219577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0" indent="-7429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Presente informe detallado y estadístico de los PQRS.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3600" b="1" dirty="0">
                <a:solidFill>
                  <a:prstClr val="whit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Partido Nueva Fuerza Democrática 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62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90D1B56-4CB5-43F9-95B2-A7C348452C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6101029"/>
              </p:ext>
            </p:extLst>
          </p:nvPr>
        </p:nvGraphicFramePr>
        <p:xfrm>
          <a:off x="1216153" y="246888"/>
          <a:ext cx="10113264" cy="5820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19C35C0-C795-9F23-7C35-E039DFF96E61}"/>
              </a:ext>
            </a:extLst>
          </p:cNvPr>
          <p:cNvSpPr txBox="1"/>
          <p:nvPr/>
        </p:nvSpPr>
        <p:spPr>
          <a:xfrm>
            <a:off x="0" y="6220233"/>
            <a:ext cx="30428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Proceso de ventanilla única y atención al usuario 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3561541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26E9C88-F20D-310C-F023-9F7B59A683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1759296"/>
              </p:ext>
            </p:extLst>
          </p:nvPr>
        </p:nvGraphicFramePr>
        <p:xfrm>
          <a:off x="320040" y="210312"/>
          <a:ext cx="11164824" cy="5879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22C3057-FE9C-BE57-B840-408FF15CEF14}"/>
              </a:ext>
            </a:extLst>
          </p:cNvPr>
          <p:cNvSpPr txBox="1"/>
          <p:nvPr/>
        </p:nvSpPr>
        <p:spPr>
          <a:xfrm>
            <a:off x="0" y="6243120"/>
            <a:ext cx="30428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/>
              <a:t>Fuente: </a:t>
            </a:r>
            <a:r>
              <a:rPr lang="es-ES" sz="900" i="1" dirty="0"/>
              <a:t>Proceso de ventanilla única y atención al usuario </a:t>
            </a:r>
            <a:endParaRPr lang="es-CO" sz="900" i="1" dirty="0"/>
          </a:p>
        </p:txBody>
      </p:sp>
    </p:spTree>
    <p:extLst>
      <p:ext uri="{BB962C8B-B14F-4D97-AF65-F5344CB8AC3E}">
        <p14:creationId xmlns:p14="http://schemas.microsoft.com/office/powerpoint/2010/main" val="157834277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6352</TotalTime>
  <Words>3505</Words>
  <Application>Microsoft Office PowerPoint</Application>
  <PresentationFormat>Panorámica</PresentationFormat>
  <Paragraphs>873</Paragraphs>
  <Slides>44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52" baseType="lpstr">
      <vt:lpstr>Aptos</vt:lpstr>
      <vt:lpstr>Aptos Display</vt:lpstr>
      <vt:lpstr>Arial</vt:lpstr>
      <vt:lpstr>Calibri</vt:lpstr>
      <vt:lpstr>Calibri  </vt:lpstr>
      <vt:lpstr>Play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Jaime Enrique Sánchez Mora</dc:creator>
  <cp:lastModifiedBy>PROFESIONAL</cp:lastModifiedBy>
  <cp:revision>119</cp:revision>
  <dcterms:created xsi:type="dcterms:W3CDTF">2024-05-24T00:25:51Z</dcterms:created>
  <dcterms:modified xsi:type="dcterms:W3CDTF">2024-06-12T22:21:50Z</dcterms:modified>
</cp:coreProperties>
</file>